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A0679A-28B4-AB42-1731-8DDF6BDFABE0}"/>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C9F530C7-0696-1EE3-43CC-3531410074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DF631B0-D7B6-AB55-1FEE-68C1EEF4896B}"/>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FE6326EC-C887-31B5-92E8-FE925C450D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1485A9D-18EF-0546-38A9-99E097CEF168}"/>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2923821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544307-13B7-5C99-EFCF-140E76E1772D}"/>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BD80826-6325-46C3-E1DD-08B23730042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ACD6DF2-F059-2A57-FEFE-4D3E59B6B800}"/>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D2A1AAE7-6626-C22C-B56E-40E0EE2A8E3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F15B44-65ED-8969-B951-026C60790BFC}"/>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2230544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FBF6175-407F-6B20-3135-6A3DB89CD73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DE10AE6-EE15-BC2C-6A8F-BEA14B1874F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7717682-1F67-A53F-82B5-99A8D0A85F93}"/>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368EE858-37AA-1CA6-C247-D364F474EE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1237F3C-471E-6AB7-5D4A-934CB3A766D4}"/>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3623661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150742-114D-EA2F-F095-3BF75AC8E60D}"/>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58E7A63-5D3C-3E1B-70C4-78DCD87FC2C2}"/>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589266-9B48-2D52-607F-BA2E6039F033}"/>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036CCED3-B9B2-0C81-7BD0-83CB43BB897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60C1C3-5770-AC61-C039-3C2B5590C147}"/>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1977809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6601DF-D1FE-348E-0D3C-D4407F49EEE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BCCE3F9-A839-D4D4-5A3C-E697A6654B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C92F45B-4BFF-4FD0-0B6B-33988669289D}"/>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3D392038-3817-F09E-DDA5-A3BFA7AD3F4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9DF1A6A-CFF1-C47A-AC43-6D25BD970444}"/>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167028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266997-670A-8FD6-96A9-0CA0BA29E2C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66BD13E-CBAA-99E3-D066-2B0A9DBEB291}"/>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9C2FCE4-F37D-FE34-4F4B-AF52A0BC780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FDE828C-B291-72B0-1CD1-8C181FCEF4B3}"/>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6" name="フッター プレースホルダー 5">
            <a:extLst>
              <a:ext uri="{FF2B5EF4-FFF2-40B4-BE49-F238E27FC236}">
                <a16:creationId xmlns:a16="http://schemas.microsoft.com/office/drawing/2014/main" id="{998F9515-55E4-FDFF-2DFF-8695F4FBCB9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E783A0-7F1F-4459-D63B-33CD508C4719}"/>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1841379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D99840-8FB7-146B-8BDD-877CBA8A9F8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43D7494-D154-1BDA-5E4E-AFA75DB98E2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5C19911-2D5B-5579-4BEF-0A2810E84C4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30A6667-D345-60F0-4A8A-5597AAE96E3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70280117-BE65-2B67-213B-EFC0413EE355}"/>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0F2CF75A-49B8-BB10-49E4-9AF8E5B4EC25}"/>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8" name="フッター プレースホルダー 7">
            <a:extLst>
              <a:ext uri="{FF2B5EF4-FFF2-40B4-BE49-F238E27FC236}">
                <a16:creationId xmlns:a16="http://schemas.microsoft.com/office/drawing/2014/main" id="{7FDC36C1-6674-27AE-3A22-DB79F7DBB85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C0238B5-4189-4C31-862B-F46FD1068E75}"/>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43237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1D8E92-389F-21C8-EE35-A72F9D4686B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1F1E7F62-E0E7-0721-0620-BF73587D8282}"/>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4" name="フッター プレースホルダー 3">
            <a:extLst>
              <a:ext uri="{FF2B5EF4-FFF2-40B4-BE49-F238E27FC236}">
                <a16:creationId xmlns:a16="http://schemas.microsoft.com/office/drawing/2014/main" id="{4D9D66F7-8ECE-7D6E-D4B3-32CF7CE123F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FEED01B-0493-CF0A-86AC-7CEB1C192B2A}"/>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38435364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00C0FE61-4068-4E3E-E5E0-1E4492C2978D}"/>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3" name="フッター プレースホルダー 2">
            <a:extLst>
              <a:ext uri="{FF2B5EF4-FFF2-40B4-BE49-F238E27FC236}">
                <a16:creationId xmlns:a16="http://schemas.microsoft.com/office/drawing/2014/main" id="{4CAA1793-13E0-6A56-08CE-FFD61649788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5F1B63B-6F7F-CF97-CA96-EFB2F62A210F}"/>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13467719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A7E97F-E7BA-4D67-B882-EA6080D121C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E06AD1C-FBD8-5BAF-D563-A733F4EA45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C1D15A3-5DD9-AE0D-D4E3-E1770BDA21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7F44C86-F659-8137-9918-40EC7713D025}"/>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6" name="フッター プレースホルダー 5">
            <a:extLst>
              <a:ext uri="{FF2B5EF4-FFF2-40B4-BE49-F238E27FC236}">
                <a16:creationId xmlns:a16="http://schemas.microsoft.com/office/drawing/2014/main" id="{7E150321-3981-4949-EFFD-DDE82916F35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CE8A033-309D-CF00-3EA0-15D9399800E1}"/>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4009458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063DC6E-7207-17C5-4D34-A5825A7D63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706C85B-D1F8-F063-6DCD-4F560549A5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24212B0-26F3-D7FA-E5B5-E9F8393829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25163B2-405A-836D-3179-E7828B5402F1}"/>
              </a:ext>
            </a:extLst>
          </p:cNvPr>
          <p:cNvSpPr>
            <a:spLocks noGrp="1"/>
          </p:cNvSpPr>
          <p:nvPr>
            <p:ph type="dt" sz="half" idx="10"/>
          </p:nvPr>
        </p:nvSpPr>
        <p:spPr/>
        <p:txBody>
          <a:bodyPr/>
          <a:lstStyle/>
          <a:p>
            <a:fld id="{38917816-98BB-4C5B-BE86-749B2BA13C82}" type="datetimeFigureOut">
              <a:rPr kumimoji="1" lang="ja-JP" altLang="en-US" smtClean="0"/>
              <a:t>2023/4/16</a:t>
            </a:fld>
            <a:endParaRPr kumimoji="1" lang="ja-JP" altLang="en-US"/>
          </a:p>
        </p:txBody>
      </p:sp>
      <p:sp>
        <p:nvSpPr>
          <p:cNvPr id="6" name="フッター プレースホルダー 5">
            <a:extLst>
              <a:ext uri="{FF2B5EF4-FFF2-40B4-BE49-F238E27FC236}">
                <a16:creationId xmlns:a16="http://schemas.microsoft.com/office/drawing/2014/main" id="{2EB77490-98ED-A004-F40E-C1933FA6091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80353D0-9A58-68D6-C537-6C85512AC309}"/>
              </a:ext>
            </a:extLst>
          </p:cNvPr>
          <p:cNvSpPr>
            <a:spLocks noGrp="1"/>
          </p:cNvSpPr>
          <p:nvPr>
            <p:ph type="sldNum" sz="quarter" idx="12"/>
          </p:nvPr>
        </p:nvSpPr>
        <p:spPr/>
        <p:txBody>
          <a:body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24543939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B0BDA71-0116-E80D-4832-BBE73CCDB8D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269F4A-F1AB-CEDC-A4F7-979286EEC6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D054BBF-4710-973E-3245-C324702147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917816-98BB-4C5B-BE86-749B2BA13C82}" type="datetimeFigureOut">
              <a:rPr kumimoji="1" lang="ja-JP" altLang="en-US" smtClean="0"/>
              <a:t>2023/4/16</a:t>
            </a:fld>
            <a:endParaRPr kumimoji="1" lang="ja-JP" altLang="en-US"/>
          </a:p>
        </p:txBody>
      </p:sp>
      <p:sp>
        <p:nvSpPr>
          <p:cNvPr id="5" name="フッター プレースホルダー 4">
            <a:extLst>
              <a:ext uri="{FF2B5EF4-FFF2-40B4-BE49-F238E27FC236}">
                <a16:creationId xmlns:a16="http://schemas.microsoft.com/office/drawing/2014/main" id="{747075E3-573D-0974-C966-C1BF6DF213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EF08C8F2-8D5A-38B8-DF71-8A127594E04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D9A72B-9DE5-4CD0-B2F1-AE0C7968E6E5}" type="slidenum">
              <a:rPr kumimoji="1" lang="ja-JP" altLang="en-US" smtClean="0"/>
              <a:t>‹#›</a:t>
            </a:fld>
            <a:endParaRPr kumimoji="1" lang="ja-JP" altLang="en-US"/>
          </a:p>
        </p:txBody>
      </p:sp>
    </p:spTree>
    <p:extLst>
      <p:ext uri="{BB962C8B-B14F-4D97-AF65-F5344CB8AC3E}">
        <p14:creationId xmlns:p14="http://schemas.microsoft.com/office/powerpoint/2010/main" val="33959899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79E74A8-649C-196A-2DC8-D1361FE91D1B}"/>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利用者アンケート（すくっぴーひろば）①</a:t>
            </a:r>
          </a:p>
        </p:txBody>
      </p:sp>
      <p:sp>
        <p:nvSpPr>
          <p:cNvPr id="5" name="テキスト ボックス 4">
            <a:extLst>
              <a:ext uri="{FF2B5EF4-FFF2-40B4-BE49-F238E27FC236}">
                <a16:creationId xmlns:a16="http://schemas.microsoft.com/office/drawing/2014/main" id="{57E1AF70-D71C-E3C7-AB83-9F75CAC896E6}"/>
              </a:ext>
            </a:extLst>
          </p:cNvPr>
          <p:cNvSpPr txBox="1"/>
          <p:nvPr/>
        </p:nvSpPr>
        <p:spPr>
          <a:xfrm>
            <a:off x="1007166" y="1038781"/>
            <a:ext cx="1563756" cy="369332"/>
          </a:xfrm>
          <a:prstGeom prst="rect">
            <a:avLst/>
          </a:prstGeom>
          <a:noFill/>
        </p:spPr>
        <p:txBody>
          <a:bodyPr wrap="square" rtlCol="0">
            <a:spAutoFit/>
          </a:bodyPr>
          <a:lstStyle/>
          <a:p>
            <a:r>
              <a:rPr kumimoji="1" lang="en-US" altLang="ja-JP" dirty="0">
                <a:latin typeface="HGP創英角ｺﾞｼｯｸUB" panose="020B0900000000000000" pitchFamily="50" charset="-128"/>
                <a:ea typeface="HGP創英角ｺﾞｼｯｸUB" panose="020B0900000000000000" pitchFamily="50" charset="-128"/>
              </a:rPr>
              <a:t>【Q16</a:t>
            </a:r>
            <a:r>
              <a:rPr kumimoji="1" lang="ja-JP" altLang="en-US" dirty="0">
                <a:latin typeface="HGP創英角ｺﾞｼｯｸUB" panose="020B0900000000000000" pitchFamily="50" charset="-128"/>
                <a:ea typeface="HGP創英角ｺﾞｼｯｸUB" panose="020B0900000000000000" pitchFamily="50" charset="-128"/>
              </a:rPr>
              <a:t>　相談</a:t>
            </a:r>
            <a:r>
              <a:rPr kumimoji="1" lang="en-US" altLang="ja-JP" dirty="0">
                <a:latin typeface="HGP創英角ｺﾞｼｯｸUB" panose="020B0900000000000000" pitchFamily="50" charset="-128"/>
                <a:ea typeface="HGP創英角ｺﾞｼｯｸUB" panose="020B0900000000000000" pitchFamily="50" charset="-128"/>
              </a:rPr>
              <a:t>】</a:t>
            </a:r>
          </a:p>
        </p:txBody>
      </p:sp>
      <p:sp>
        <p:nvSpPr>
          <p:cNvPr id="6" name="テキスト ボックス 5">
            <a:extLst>
              <a:ext uri="{FF2B5EF4-FFF2-40B4-BE49-F238E27FC236}">
                <a16:creationId xmlns:a16="http://schemas.microsoft.com/office/drawing/2014/main" id="{E2CDA18B-98E1-A76A-B840-6521097574C0}"/>
              </a:ext>
            </a:extLst>
          </p:cNvPr>
          <p:cNvSpPr txBox="1"/>
          <p:nvPr/>
        </p:nvSpPr>
        <p:spPr>
          <a:xfrm>
            <a:off x="649357" y="1408113"/>
            <a:ext cx="5261113" cy="4770537"/>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（よくしている理由）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離乳食について</a:t>
            </a:r>
            <a:endParaRPr kumimoji="1" lang="en-US" altLang="ja-JP" sz="1600" dirty="0"/>
          </a:p>
          <a:p>
            <a:r>
              <a:rPr lang="ja-JP" altLang="en-US" sz="1600" dirty="0"/>
              <a:t>・</a:t>
            </a:r>
            <a:r>
              <a:rPr kumimoji="1" lang="ja-JP" altLang="en-US" sz="1600" dirty="0"/>
              <a:t>話しやすい。親切。</a:t>
            </a:r>
            <a:endParaRPr kumimoji="1" lang="en-US" altLang="ja-JP" sz="1600" dirty="0"/>
          </a:p>
          <a:p>
            <a:r>
              <a:rPr lang="ja-JP" altLang="en-US" sz="1600" dirty="0"/>
              <a:t>・</a:t>
            </a:r>
            <a:r>
              <a:rPr kumimoji="1" lang="ja-JP" altLang="en-US" sz="1600" dirty="0"/>
              <a:t>兄（息子）の時からお世話になっており、信頼して</a:t>
            </a:r>
            <a:endParaRPr kumimoji="1" lang="en-US" altLang="ja-JP" sz="1600" dirty="0"/>
          </a:p>
          <a:p>
            <a:r>
              <a:rPr kumimoji="1" lang="ja-JP" altLang="en-US" sz="1600" dirty="0"/>
              <a:t>　いるから。</a:t>
            </a:r>
            <a:endParaRPr kumimoji="1" lang="en-US" altLang="ja-JP" sz="1600" dirty="0"/>
          </a:p>
          <a:p>
            <a:r>
              <a:rPr lang="ja-JP" altLang="en-US" sz="1600" dirty="0"/>
              <a:t>・</a:t>
            </a:r>
            <a:r>
              <a:rPr kumimoji="1" lang="ja-JP" altLang="en-US" sz="1600" dirty="0"/>
              <a:t>たくさん話しかけてくれたり話を聞いてくれるの</a:t>
            </a:r>
            <a:endParaRPr kumimoji="1" lang="en-US" altLang="ja-JP" sz="1600" dirty="0"/>
          </a:p>
          <a:p>
            <a:r>
              <a:rPr lang="ja-JP" altLang="en-US" sz="1600" dirty="0"/>
              <a:t>　</a:t>
            </a:r>
            <a:r>
              <a:rPr kumimoji="1" lang="ja-JP" altLang="en-US" sz="1600" dirty="0"/>
              <a:t>で相談しやすい。スタッフの雰囲気が良い。</a:t>
            </a:r>
            <a:endParaRPr kumimoji="1" lang="en-US" altLang="ja-JP" sz="1600" dirty="0"/>
          </a:p>
          <a:p>
            <a:r>
              <a:rPr lang="ja-JP" altLang="en-US" sz="1600" dirty="0"/>
              <a:t>・</a:t>
            </a:r>
            <a:r>
              <a:rPr kumimoji="1" lang="ja-JP" altLang="en-US" sz="1600" dirty="0"/>
              <a:t>先生方に声を掛けていただくので、その流れで聞く。</a:t>
            </a:r>
            <a:endParaRPr kumimoji="1" lang="en-US" altLang="ja-JP" sz="1600" dirty="0"/>
          </a:p>
          <a:p>
            <a:r>
              <a:rPr lang="ja-JP" altLang="en-US" sz="1600" dirty="0"/>
              <a:t>・</a:t>
            </a:r>
            <a:r>
              <a:rPr kumimoji="1" lang="ja-JP" altLang="en-US" sz="1600" dirty="0"/>
              <a:t>相談というより子育ての話をしている。職員と話す</a:t>
            </a:r>
            <a:endParaRPr kumimoji="1" lang="en-US" altLang="ja-JP" sz="1600" dirty="0"/>
          </a:p>
          <a:p>
            <a:r>
              <a:rPr lang="ja-JP" altLang="en-US" sz="1600" dirty="0"/>
              <a:t>　</a:t>
            </a:r>
            <a:r>
              <a:rPr kumimoji="1" lang="ja-JP" altLang="en-US" sz="1600" dirty="0"/>
              <a:t>とリフレッシュになるから。</a:t>
            </a:r>
            <a:endParaRPr kumimoji="1" lang="en-US" altLang="ja-JP" sz="1600" dirty="0"/>
          </a:p>
          <a:p>
            <a:r>
              <a:rPr lang="ja-JP" altLang="en-US" sz="1600" dirty="0"/>
              <a:t>・</a:t>
            </a:r>
            <a:r>
              <a:rPr kumimoji="1" lang="ja-JP" altLang="en-US" sz="1600" dirty="0"/>
              <a:t>なんでも話を聞いてくださって、アドバイスして</a:t>
            </a:r>
            <a:endParaRPr kumimoji="1" lang="en-US" altLang="ja-JP" sz="1600" dirty="0"/>
          </a:p>
          <a:p>
            <a:r>
              <a:rPr lang="ja-JP" altLang="en-US" sz="1600" dirty="0"/>
              <a:t>　</a:t>
            </a:r>
            <a:r>
              <a:rPr kumimoji="1" lang="ja-JP" altLang="en-US" sz="1600" dirty="0"/>
              <a:t>いただけるので大変助かっています。</a:t>
            </a:r>
            <a:endParaRPr kumimoji="1" lang="en-US" altLang="ja-JP" sz="1600" dirty="0"/>
          </a:p>
          <a:p>
            <a:r>
              <a:rPr lang="ja-JP" altLang="en-US" sz="1600" dirty="0"/>
              <a:t>・</a:t>
            </a:r>
            <a:r>
              <a:rPr kumimoji="1" lang="ja-JP" altLang="en-US" sz="1600" dirty="0"/>
              <a:t>職員の皆さんからの声がけで相談の機会が増えて</a:t>
            </a:r>
            <a:endParaRPr kumimoji="1" lang="en-US" altLang="ja-JP" sz="1600" dirty="0"/>
          </a:p>
          <a:p>
            <a:r>
              <a:rPr lang="ja-JP" altLang="en-US" sz="1600" dirty="0"/>
              <a:t>　</a:t>
            </a:r>
            <a:r>
              <a:rPr kumimoji="1" lang="ja-JP" altLang="en-US" sz="1600" dirty="0"/>
              <a:t>助かっている。</a:t>
            </a:r>
            <a:endParaRPr kumimoji="1" lang="en-US" altLang="ja-JP" sz="1600" dirty="0"/>
          </a:p>
          <a:p>
            <a:r>
              <a:rPr lang="ja-JP" altLang="en-US" sz="1600" dirty="0"/>
              <a:t>・</a:t>
            </a:r>
            <a:r>
              <a:rPr kumimoji="1" lang="en-US" altLang="ja-JP" sz="1600" dirty="0"/>
              <a:t>Ns</a:t>
            </a:r>
            <a:r>
              <a:rPr kumimoji="1" lang="ja-JP" altLang="en-US" sz="1600" dirty="0"/>
              <a:t>、保育士、助産師と専門職がそろっている。</a:t>
            </a:r>
            <a:endParaRPr kumimoji="1" lang="en-US" altLang="ja-JP" sz="1600" dirty="0"/>
          </a:p>
          <a:p>
            <a:r>
              <a:rPr lang="ja-JP" altLang="en-US" sz="1600" dirty="0"/>
              <a:t>・</a:t>
            </a:r>
            <a:r>
              <a:rPr kumimoji="1" lang="ja-JP" altLang="en-US" sz="1600" dirty="0"/>
              <a:t>相談しやすい、話しやすい。</a:t>
            </a:r>
            <a:endParaRPr kumimoji="1" lang="en-US" altLang="ja-JP" sz="1600" dirty="0"/>
          </a:p>
          <a:p>
            <a:r>
              <a:rPr lang="ja-JP" altLang="en-US" sz="1600" dirty="0"/>
              <a:t>・</a:t>
            </a:r>
            <a:r>
              <a:rPr kumimoji="1" lang="ja-JP" altLang="en-US" sz="1600" dirty="0"/>
              <a:t>いつもありがとうございます。</a:t>
            </a:r>
            <a:endParaRPr kumimoji="1" lang="en-US" altLang="ja-JP" sz="1600" dirty="0"/>
          </a:p>
          <a:p>
            <a:r>
              <a:rPr lang="ja-JP" altLang="en-US" sz="1600" dirty="0"/>
              <a:t>・</a:t>
            </a:r>
            <a:r>
              <a:rPr kumimoji="1" lang="ja-JP" altLang="en-US" sz="1600" dirty="0"/>
              <a:t>里帰り後にたくさん相談させてもらいすごく助か</a:t>
            </a:r>
            <a:endParaRPr kumimoji="1" lang="en-US" altLang="ja-JP" sz="1600" dirty="0"/>
          </a:p>
          <a:p>
            <a:r>
              <a:rPr lang="ja-JP" altLang="en-US" sz="1600" dirty="0"/>
              <a:t>　</a:t>
            </a:r>
            <a:r>
              <a:rPr kumimoji="1" lang="ja-JP" altLang="en-US" sz="1600" dirty="0"/>
              <a:t>りました。</a:t>
            </a:r>
            <a:endParaRPr kumimoji="1" lang="en-US" altLang="ja-JP" sz="1600" dirty="0"/>
          </a:p>
        </p:txBody>
      </p:sp>
      <p:sp>
        <p:nvSpPr>
          <p:cNvPr id="7" name="テキスト ボックス 6">
            <a:extLst>
              <a:ext uri="{FF2B5EF4-FFF2-40B4-BE49-F238E27FC236}">
                <a16:creationId xmlns:a16="http://schemas.microsoft.com/office/drawing/2014/main" id="{46D8306C-173C-E027-8918-40F8D9FD6D1F}"/>
              </a:ext>
            </a:extLst>
          </p:cNvPr>
          <p:cNvSpPr txBox="1"/>
          <p:nvPr/>
        </p:nvSpPr>
        <p:spPr>
          <a:xfrm>
            <a:off x="6453811" y="1654334"/>
            <a:ext cx="5261113" cy="4278094"/>
          </a:xfrm>
          <a:prstGeom prst="rect">
            <a:avLst/>
          </a:prstGeom>
          <a:noFill/>
        </p:spPr>
        <p:txBody>
          <a:bodyPr wrap="square" rtlCol="0">
            <a:spAutoFit/>
          </a:bodyPr>
          <a:lstStyle/>
          <a:p>
            <a:r>
              <a:rPr lang="ja-JP" altLang="en-US" sz="1600" dirty="0"/>
              <a:t>・</a:t>
            </a:r>
            <a:r>
              <a:rPr kumimoji="1" lang="ja-JP" altLang="en-US" sz="1600" dirty="0"/>
              <a:t>食事、けが、便秘等。日常でで生まれる些細な疑問</a:t>
            </a:r>
            <a:endParaRPr kumimoji="1" lang="en-US" altLang="ja-JP" sz="1600" dirty="0"/>
          </a:p>
          <a:p>
            <a:r>
              <a:rPr lang="ja-JP" altLang="en-US" sz="1600" dirty="0"/>
              <a:t>　</a:t>
            </a:r>
            <a:r>
              <a:rPr kumimoji="1" lang="ja-JP" altLang="en-US" sz="1600" dirty="0"/>
              <a:t>をすぐに相談できるため。適切な返答も得られる。</a:t>
            </a:r>
            <a:endParaRPr kumimoji="1" lang="en-US" altLang="ja-JP" sz="1600" dirty="0"/>
          </a:p>
          <a:p>
            <a:r>
              <a:rPr lang="ja-JP" altLang="en-US" sz="1600" dirty="0"/>
              <a:t>・</a:t>
            </a:r>
            <a:r>
              <a:rPr kumimoji="1" lang="ja-JP" altLang="en-US" sz="1600" dirty="0"/>
              <a:t>離乳食のことや体重のこと、保育のことなど相談し、</a:t>
            </a:r>
            <a:endParaRPr kumimoji="1" lang="en-US" altLang="ja-JP" sz="1600" dirty="0"/>
          </a:p>
          <a:p>
            <a:r>
              <a:rPr lang="ja-JP" altLang="en-US" sz="1600" dirty="0"/>
              <a:t>　</a:t>
            </a:r>
            <a:r>
              <a:rPr kumimoji="1" lang="ja-JP" altLang="en-US" sz="1600" dirty="0"/>
              <a:t>アドバイスいただきました。</a:t>
            </a:r>
            <a:endParaRPr kumimoji="1" lang="en-US" altLang="ja-JP" sz="1600" dirty="0"/>
          </a:p>
          <a:p>
            <a:r>
              <a:rPr lang="ja-JP" altLang="en-US" sz="1600" dirty="0"/>
              <a:t>・</a:t>
            </a:r>
            <a:r>
              <a:rPr kumimoji="1" lang="ja-JP" altLang="en-US" sz="1600" dirty="0"/>
              <a:t>いつも子供を見てくれて、良い相談相手になって</a:t>
            </a:r>
            <a:endParaRPr kumimoji="1" lang="en-US" altLang="ja-JP" sz="1600" dirty="0"/>
          </a:p>
          <a:p>
            <a:r>
              <a:rPr lang="ja-JP" altLang="en-US" sz="1600" dirty="0"/>
              <a:t>　</a:t>
            </a:r>
            <a:r>
              <a:rPr kumimoji="1" lang="ja-JP" altLang="en-US" sz="1600" dirty="0"/>
              <a:t>くれるから。</a:t>
            </a:r>
            <a:endParaRPr kumimoji="1" lang="en-US" altLang="ja-JP" sz="1600" dirty="0"/>
          </a:p>
          <a:p>
            <a:r>
              <a:rPr lang="ja-JP" altLang="en-US" sz="1600" dirty="0"/>
              <a:t>・</a:t>
            </a:r>
            <a:r>
              <a:rPr kumimoji="1" lang="ja-JP" altLang="en-US" sz="1600" dirty="0"/>
              <a:t>離乳食について。</a:t>
            </a:r>
            <a:endParaRPr kumimoji="1" lang="en-US" altLang="ja-JP" sz="1600" dirty="0"/>
          </a:p>
          <a:p>
            <a:r>
              <a:rPr lang="ja-JP" altLang="en-US" sz="1600" dirty="0"/>
              <a:t>・</a:t>
            </a:r>
            <a:r>
              <a:rPr kumimoji="1" lang="ja-JP" altLang="en-US" sz="1600" dirty="0"/>
              <a:t>自分たちが知らない情報を知っているため。</a:t>
            </a:r>
            <a:endParaRPr kumimoji="1" lang="en-US" altLang="ja-JP" sz="1600" dirty="0"/>
          </a:p>
          <a:p>
            <a:r>
              <a:rPr lang="ja-JP" altLang="en-US" sz="1600" dirty="0"/>
              <a:t>・</a:t>
            </a:r>
            <a:r>
              <a:rPr kumimoji="1" lang="ja-JP" altLang="en-US" sz="1600" dirty="0"/>
              <a:t>父として知りたいことがあるため。</a:t>
            </a:r>
            <a:endParaRPr kumimoji="1" lang="en-US" altLang="ja-JP" sz="1600" dirty="0"/>
          </a:p>
          <a:p>
            <a:r>
              <a:rPr lang="ja-JP" altLang="en-US" sz="1600" dirty="0"/>
              <a:t>・</a:t>
            </a:r>
            <a:r>
              <a:rPr kumimoji="1" lang="ja-JP" altLang="en-US" sz="1600" dirty="0"/>
              <a:t>スタッフの雰囲気も良く相談しやすい。</a:t>
            </a:r>
            <a:endParaRPr kumimoji="1" lang="en-US" altLang="ja-JP" sz="1600" dirty="0"/>
          </a:p>
          <a:p>
            <a:r>
              <a:rPr lang="ja-JP" altLang="en-US" sz="1600" dirty="0"/>
              <a:t>・</a:t>
            </a:r>
            <a:r>
              <a:rPr kumimoji="1" lang="ja-JP" altLang="en-US" sz="1600" dirty="0"/>
              <a:t>自分の子育てに不安を感じており、スタッフさんを</a:t>
            </a:r>
            <a:endParaRPr kumimoji="1" lang="en-US" altLang="ja-JP" sz="1600" dirty="0"/>
          </a:p>
          <a:p>
            <a:r>
              <a:rPr lang="ja-JP" altLang="en-US" sz="1600" dirty="0"/>
              <a:t>　</a:t>
            </a:r>
            <a:r>
              <a:rPr kumimoji="1" lang="ja-JP" altLang="en-US" sz="1600" dirty="0"/>
              <a:t>信頼しているため。</a:t>
            </a:r>
            <a:endParaRPr kumimoji="1" lang="en-US" altLang="ja-JP" sz="1600" dirty="0"/>
          </a:p>
          <a:p>
            <a:r>
              <a:rPr lang="ja-JP" altLang="en-US" sz="1600" dirty="0"/>
              <a:t>・</a:t>
            </a:r>
            <a:r>
              <a:rPr kumimoji="1" lang="ja-JP" altLang="en-US" sz="1600" dirty="0"/>
              <a:t>いつも悩みなど聞いてもらっている。</a:t>
            </a:r>
            <a:endParaRPr kumimoji="1" lang="en-US" altLang="ja-JP" sz="1600" dirty="0"/>
          </a:p>
          <a:p>
            <a:r>
              <a:rPr lang="ja-JP" altLang="en-US" sz="1600" dirty="0"/>
              <a:t>・</a:t>
            </a:r>
            <a:r>
              <a:rPr kumimoji="1" lang="ja-JP" altLang="en-US" sz="1600" dirty="0"/>
              <a:t>家族のことや育児の相談など、気軽にお話させて</a:t>
            </a:r>
            <a:endParaRPr kumimoji="1" lang="en-US" altLang="ja-JP" sz="1600" dirty="0"/>
          </a:p>
          <a:p>
            <a:r>
              <a:rPr lang="ja-JP" altLang="en-US" sz="1600" dirty="0"/>
              <a:t>　</a:t>
            </a:r>
            <a:r>
              <a:rPr kumimoji="1" lang="ja-JP" altLang="en-US" sz="1600" dirty="0"/>
              <a:t>もらえ、気持ちが楽になって帰ることが出来ている。</a:t>
            </a:r>
            <a:endParaRPr kumimoji="1" lang="en-US" altLang="ja-JP" sz="1600" dirty="0"/>
          </a:p>
          <a:p>
            <a:r>
              <a:rPr lang="ja-JP" altLang="en-US" sz="1600" dirty="0"/>
              <a:t>・</a:t>
            </a:r>
            <a:r>
              <a:rPr kumimoji="1" lang="ja-JP" altLang="en-US" sz="1600" dirty="0"/>
              <a:t>遊びながら話しかけてもらえるので、とても話し</a:t>
            </a:r>
            <a:endParaRPr kumimoji="1" lang="en-US" altLang="ja-JP" sz="1600" dirty="0"/>
          </a:p>
          <a:p>
            <a:r>
              <a:rPr lang="ja-JP" altLang="en-US" sz="1600" dirty="0"/>
              <a:t>　</a:t>
            </a:r>
            <a:r>
              <a:rPr kumimoji="1" lang="ja-JP" altLang="en-US" sz="1600" dirty="0"/>
              <a:t>やすい。</a:t>
            </a:r>
            <a:endParaRPr kumimoji="1" lang="en-US" altLang="ja-JP" sz="1600" dirty="0"/>
          </a:p>
        </p:txBody>
      </p:sp>
    </p:spTree>
    <p:extLst>
      <p:ext uri="{BB962C8B-B14F-4D97-AF65-F5344CB8AC3E}">
        <p14:creationId xmlns:p14="http://schemas.microsoft.com/office/powerpoint/2010/main" val="3455175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F605247F-117D-A3E2-B9D7-AA0E719E304A}"/>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利用者アンケート（すくっぴーひろば）⑩</a:t>
            </a:r>
            <a:endParaRPr kumimoji="1" lang="en-US" altLang="ja-JP" sz="2000" dirty="0">
              <a:latin typeface="HGP創英角ｺﾞｼｯｸUB" panose="020B0900000000000000" pitchFamily="50" charset="-128"/>
              <a:ea typeface="HGP創英角ｺﾞｼｯｸUB" panose="020B0900000000000000" pitchFamily="50" charset="-128"/>
            </a:endParaRPr>
          </a:p>
        </p:txBody>
      </p:sp>
      <p:sp>
        <p:nvSpPr>
          <p:cNvPr id="7" name="テキスト ボックス 6">
            <a:extLst>
              <a:ext uri="{FF2B5EF4-FFF2-40B4-BE49-F238E27FC236}">
                <a16:creationId xmlns:a16="http://schemas.microsoft.com/office/drawing/2014/main" id="{E537F8C4-2543-F696-993E-3D2A4C37D7BC}"/>
              </a:ext>
            </a:extLst>
          </p:cNvPr>
          <p:cNvSpPr txBox="1"/>
          <p:nvPr/>
        </p:nvSpPr>
        <p:spPr>
          <a:xfrm>
            <a:off x="689116" y="1408113"/>
            <a:ext cx="5261113" cy="5262979"/>
          </a:xfrm>
          <a:prstGeom prst="rect">
            <a:avLst/>
          </a:prstGeom>
          <a:noFill/>
        </p:spPr>
        <p:txBody>
          <a:bodyPr wrap="square" rtlCol="0">
            <a:spAutoFit/>
          </a:bodyPr>
          <a:lstStyle/>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受付が毎回めんどくさいので改善して欲しい。</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無料や安い料金で遊べる室内の遊び場をもっと</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もっと増やしてほしい。（よく、すくっぴーが</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いっぱいで入れないこともあり、ハイハイ時期は</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室内でしか遊べないからずっと家にいることが多く</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てつらい。</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保育所に入れない問題を改善してほしい。</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歳から一時預かりをしている保育所に問い合わせた</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ら、一人で歩ける</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and</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大人と同じごはんが食べられな</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いと預けられないと言われ、保育所にも入れず、</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他に預けることもできずにつらいです。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駅前のタイムズも駐車券サービスがあれば嬉しい。</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保育士さんによって子どもへの対応がだいぶちがう</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気がした。</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調理できたらうれしいです。離乳食など。</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パパママがリフレッシュできるような企画がたまに</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あると嬉しい</a:t>
            </a:r>
          </a:p>
          <a:p>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歳向けのイベントは多いが、</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歳以上向けのイベン</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トがあるといいなと思います。</a:t>
            </a:r>
          </a:p>
          <a:p>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忍者修行遊び</a:t>
            </a:r>
          </a:p>
          <a:p>
            <a:endParaRPr kumimoji="1" lang="en-US" altLang="ja-JP" sz="1600" dirty="0">
              <a:latin typeface="游ゴシック" panose="020B0400000000000000" pitchFamily="50" charset="-128"/>
              <a:ea typeface="游ゴシック" panose="020B0400000000000000" pitchFamily="50" charset="-128"/>
            </a:endParaRPr>
          </a:p>
        </p:txBody>
      </p:sp>
      <p:sp>
        <p:nvSpPr>
          <p:cNvPr id="8" name="テキスト ボックス 7">
            <a:extLst>
              <a:ext uri="{FF2B5EF4-FFF2-40B4-BE49-F238E27FC236}">
                <a16:creationId xmlns:a16="http://schemas.microsoft.com/office/drawing/2014/main" id="{132300CA-3FA5-70BF-5446-F009AC02E89D}"/>
              </a:ext>
            </a:extLst>
          </p:cNvPr>
          <p:cNvSpPr txBox="1"/>
          <p:nvPr/>
        </p:nvSpPr>
        <p:spPr>
          <a:xfrm>
            <a:off x="6241771" y="1408113"/>
            <a:ext cx="5261113" cy="4770537"/>
          </a:xfrm>
          <a:prstGeom prst="rect">
            <a:avLst/>
          </a:prstGeom>
          <a:noFill/>
        </p:spPr>
        <p:txBody>
          <a:bodyPr wrap="square" rtlCol="0">
            <a:spAutoFit/>
          </a:bodyPr>
          <a:lstStyle/>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多賀城市へ</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児童館・児童センターを訪れて感じたこと</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本はあるが、おもちゃが古く低品質のものがほとん</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どでびっくりしました。仙台市の児童館に比べて</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かなり劣っているので税金を使っておもちゃの充実</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をお願いします。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年子の育て方など知りたい。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アレルギーの子とパパママでお話しできるイベント。</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才タイム希望（</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才タイムが楽しみだったから）</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カフェ欲しい（</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2</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回目）</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1</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歳以上の子どもも参加できるイベントがあれば今後</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うれしいです。１歳タイムが本当に楽しそうなの</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で…。参加できなくなるのが、今から淋しいです。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土日は混んでいるので難しいと思うが、平日のイベ</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ントに行けないので土日にもイベントをしてほしい。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コロナが落ち着いたら、以前みたく、お昼を持って</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きて食べれるようにしてほしいです。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寄り添うことに偏らないようにバランスを。</a:t>
            </a:r>
          </a:p>
          <a:p>
            <a:endParaRPr kumimoji="1" lang="en-US" altLang="ja-JP" sz="16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4111045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EE7BEEB-4B9C-A290-C7A5-6B257E3A9ED4}"/>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利用者アンケート（すくっぴーひろば）⑪</a:t>
            </a:r>
          </a:p>
        </p:txBody>
      </p:sp>
      <p:sp>
        <p:nvSpPr>
          <p:cNvPr id="5" name="テキスト ボックス 4">
            <a:extLst>
              <a:ext uri="{FF2B5EF4-FFF2-40B4-BE49-F238E27FC236}">
                <a16:creationId xmlns:a16="http://schemas.microsoft.com/office/drawing/2014/main" id="{52B7D71B-864C-B148-3009-58253D7E8DB5}"/>
              </a:ext>
            </a:extLst>
          </p:cNvPr>
          <p:cNvSpPr txBox="1"/>
          <p:nvPr/>
        </p:nvSpPr>
        <p:spPr>
          <a:xfrm>
            <a:off x="689116" y="1408113"/>
            <a:ext cx="5261113" cy="4770537"/>
          </a:xfrm>
          <a:prstGeom prst="rect">
            <a:avLst/>
          </a:prstGeom>
          <a:noFill/>
        </p:spPr>
        <p:txBody>
          <a:bodyPr wrap="square" rtlCol="0">
            <a:spAutoFit/>
          </a:bodyPr>
          <a:lstStyle/>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子どもが体験できるイベントを開催願います。</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例：ぬり絵、動物とのふれあい、何かものをつくる</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（折り紙、ペーパークラフト）実際に手でふれること</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で何か成長への刺激となってほしい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これからも利用するので、変わらず安心して使い</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つづけられる施設でいてほしいです。よろしくお願</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いします。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専門家の発達や認知面などアドバイスがほしい。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予約しなくて良いので助かります。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関連施設や地域の情報がわかりやすく知りたい。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転勤できた宮城にすくっぴーがあってよかったです。</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おかげで楽しく子育てできます！</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長い時間いられるように軽食コーナーを設けてほし</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利府にもあればうれしいです。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住んでいるところの近くで参加できるものがあると</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コンサートがとても良かったのでまたしてほしい。</a:t>
            </a:r>
          </a:p>
          <a:p>
            <a:endParaRPr kumimoji="1" lang="en-US" altLang="ja-JP" sz="16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20911613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EE7BEEB-4B9C-A290-C7A5-6B257E3A9ED4}"/>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a:t>
            </a:r>
            <a:r>
              <a:rPr lang="ja-JP" altLang="en-US" sz="2000" dirty="0">
                <a:latin typeface="HGP創英角ｺﾞｼｯｸUB" panose="020B0900000000000000" pitchFamily="50" charset="-128"/>
                <a:ea typeface="HGP創英角ｺﾞｼｯｸUB" panose="020B0900000000000000" pitchFamily="50" charset="-128"/>
              </a:rPr>
              <a:t>一時預かり</a:t>
            </a:r>
            <a:r>
              <a:rPr kumimoji="1" lang="ja-JP" altLang="en-US" sz="2000" dirty="0">
                <a:latin typeface="HGP創英角ｺﾞｼｯｸUB" panose="020B0900000000000000" pitchFamily="50" charset="-128"/>
                <a:ea typeface="HGP創英角ｺﾞｼｯｸUB" panose="020B0900000000000000" pitchFamily="50" charset="-128"/>
              </a:rPr>
              <a:t>）</a:t>
            </a:r>
          </a:p>
        </p:txBody>
      </p:sp>
      <p:sp>
        <p:nvSpPr>
          <p:cNvPr id="5" name="テキスト ボックス 4">
            <a:extLst>
              <a:ext uri="{FF2B5EF4-FFF2-40B4-BE49-F238E27FC236}">
                <a16:creationId xmlns:a16="http://schemas.microsoft.com/office/drawing/2014/main" id="{52B7D71B-864C-B148-3009-58253D7E8DB5}"/>
              </a:ext>
            </a:extLst>
          </p:cNvPr>
          <p:cNvSpPr txBox="1"/>
          <p:nvPr/>
        </p:nvSpPr>
        <p:spPr>
          <a:xfrm>
            <a:off x="881271" y="1348800"/>
            <a:ext cx="4750903" cy="5509200"/>
          </a:xfrm>
          <a:prstGeom prst="rect">
            <a:avLst/>
          </a:prstGeom>
          <a:noFill/>
        </p:spPr>
        <p:txBody>
          <a:bodyPr wrap="square" rtlCol="0">
            <a:spAutoFit/>
          </a:bodyPr>
          <a:lstStyle/>
          <a:p>
            <a:r>
              <a:rPr kumimoji="1" lang="ja-JP" altLang="en-US" sz="1600" dirty="0">
                <a:latin typeface="游ゴシック" panose="020B0400000000000000" pitchFamily="50" charset="-128"/>
                <a:ea typeface="游ゴシック" panose="020B0400000000000000" pitchFamily="50" charset="-128"/>
              </a:rPr>
              <a:t>■その他</a:t>
            </a:r>
            <a:endParaRPr kumimoji="1" lang="en-US" altLang="ja-JP" sz="1600" dirty="0">
              <a:latin typeface="游ゴシック" panose="020B0400000000000000" pitchFamily="50" charset="-128"/>
              <a:ea typeface="游ゴシック" panose="020B0400000000000000" pitchFamily="50" charset="-128"/>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料金が高く、沢山利用したいが、あまりできていない。</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初回登録以外の手続きが、</a:t>
            </a:r>
            <a:r>
              <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rPr>
              <a:t>WEB</a:t>
            </a: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で完結できたら良い。予約など。</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バスタオル２枚必要のことで、持ち物が多くなってしまう。昼寝が必要な子のみ等にしてもらえるとうれしい。</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無理かもしれないが、給食やおやつのサービスがあるとありがたい。（隣の保育園などと提携して）</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預けた場合、預かり最中の写真や動画を撮って欲しい。</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いつもありがとうございます。</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別途料金で、おやつ、お茶など提供して欲しいです。</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常備薬（下剤など）飲ませてもらえると助かります。</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pPr marL="285750" indent="-285750" algn="just">
              <a:buFont typeface="Arial" panose="020B0604020202020204" pitchFamily="34" charset="0"/>
              <a:buChar char="•"/>
            </a:pPr>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おやつ１日２回している場合対応してもらえると嬉しい。（ほかの子が食べないので、食べさせられないと言われた。）</a:t>
            </a:r>
            <a:endParaRPr lang="en-US" altLang="ja-JP" sz="1600" kern="100" dirty="0">
              <a:latin typeface="游ゴシック" panose="020B0400000000000000" pitchFamily="50" charset="-128"/>
              <a:ea typeface="游ゴシック" panose="020B0400000000000000" pitchFamily="50" charset="-128"/>
              <a:cs typeface="Times New Roman" panose="02020603050405020304" pitchFamily="18" charset="0"/>
            </a:endParaRPr>
          </a:p>
          <a:p>
            <a:endParaRPr kumimoji="1" lang="en-US" altLang="ja-JP" sz="1600" dirty="0">
              <a:latin typeface="游ゴシック" panose="020B0400000000000000" pitchFamily="50" charset="-128"/>
              <a:ea typeface="游ゴシック" panose="020B0400000000000000" pitchFamily="50" charset="-128"/>
            </a:endParaRPr>
          </a:p>
        </p:txBody>
      </p:sp>
      <p:sp>
        <p:nvSpPr>
          <p:cNvPr id="3" name="テキスト ボックス 2">
            <a:extLst>
              <a:ext uri="{FF2B5EF4-FFF2-40B4-BE49-F238E27FC236}">
                <a16:creationId xmlns:a16="http://schemas.microsoft.com/office/drawing/2014/main" id="{A3FF8DE5-F5EC-B800-01D4-AD4D92BCF051}"/>
              </a:ext>
            </a:extLst>
          </p:cNvPr>
          <p:cNvSpPr txBox="1"/>
          <p:nvPr/>
        </p:nvSpPr>
        <p:spPr>
          <a:xfrm>
            <a:off x="6235146" y="1503691"/>
            <a:ext cx="5075583" cy="4062651"/>
          </a:xfrm>
          <a:prstGeom prst="rect">
            <a:avLst/>
          </a:prstGeom>
          <a:noFill/>
        </p:spPr>
        <p:txBody>
          <a:bodyPr wrap="square" rtlCol="0">
            <a:spAutoFit/>
          </a:bodyPr>
          <a:lstStyle/>
          <a:p>
            <a:pPr marL="285750" indent="-285750">
              <a:buFont typeface="Arial" panose="020B0604020202020204" pitchFamily="34" charset="0"/>
              <a:buChar char="•"/>
            </a:pPr>
            <a:r>
              <a:rPr kumimoji="1" lang="ja-JP" altLang="en-US" sz="1600" dirty="0">
                <a:latin typeface="游ゴシック" panose="020B0400000000000000" pitchFamily="50" charset="-128"/>
                <a:ea typeface="游ゴシック" panose="020B0400000000000000" pitchFamily="50" charset="-128"/>
              </a:rPr>
              <a:t>いつも子どもの様子を詳しく教えてくれるので信頼できます。親のリフレッシュが一番の目的ですが、子どもも子どもで楽しんで利用できているのでとても助かっています。</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Arial" panose="020B0604020202020204" pitchFamily="34" charset="0"/>
              <a:buChar char="•"/>
            </a:pPr>
            <a:r>
              <a:rPr kumimoji="1" lang="ja-JP" altLang="en-US" sz="1600" dirty="0">
                <a:latin typeface="游ゴシック" panose="020B0400000000000000" pitchFamily="50" charset="-128"/>
                <a:ea typeface="游ゴシック" panose="020B0400000000000000" pitchFamily="50" charset="-128"/>
              </a:rPr>
              <a:t>上の子と時間をとりたいときに利用したい。利用料金がもう少し安くなるか、２人目が割引になるなどあると助かります。</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Arial" panose="020B0604020202020204" pitchFamily="34" charset="0"/>
              <a:buChar char="•"/>
            </a:pPr>
            <a:r>
              <a:rPr kumimoji="1" lang="ja-JP" altLang="en-US" sz="1600" dirty="0">
                <a:latin typeface="游ゴシック" panose="020B0400000000000000" pitchFamily="50" charset="-128"/>
                <a:ea typeface="游ゴシック" panose="020B0400000000000000" pitchFamily="50" charset="-128"/>
              </a:rPr>
              <a:t>一時預かり中の、ごはんお昼寝などうまくいくか不安。どんな様子かわかるとより預けやすいです。はじめて利用した方の声など知りたいです。（人見知りはどうだったか、利用時間は</a:t>
            </a:r>
            <a:r>
              <a:rPr kumimoji="1" lang="en-US" altLang="ja-JP" sz="1600" dirty="0">
                <a:latin typeface="游ゴシック" panose="020B0400000000000000" pitchFamily="50" charset="-128"/>
                <a:ea typeface="游ゴシック" panose="020B0400000000000000" pitchFamily="50" charset="-128"/>
              </a:rPr>
              <a:t>…</a:t>
            </a:r>
            <a:r>
              <a:rPr kumimoji="1" lang="ja-JP" altLang="en-US" sz="1600" dirty="0">
                <a:latin typeface="游ゴシック" panose="020B0400000000000000" pitchFamily="50" charset="-128"/>
                <a:ea typeface="游ゴシック" panose="020B0400000000000000" pitchFamily="50" charset="-128"/>
              </a:rPr>
              <a:t>など）</a:t>
            </a:r>
            <a:endParaRPr kumimoji="1" lang="en-US" altLang="ja-JP" sz="1600" dirty="0">
              <a:latin typeface="游ゴシック" panose="020B0400000000000000" pitchFamily="50" charset="-128"/>
              <a:ea typeface="游ゴシック" panose="020B0400000000000000" pitchFamily="50" charset="-128"/>
            </a:endParaRPr>
          </a:p>
          <a:p>
            <a:pPr marL="285750" indent="-285750">
              <a:buFont typeface="Arial" panose="020B0604020202020204" pitchFamily="34" charset="0"/>
              <a:buChar char="•"/>
            </a:pPr>
            <a:r>
              <a:rPr lang="ja-JP" altLang="en-US" sz="1600" dirty="0">
                <a:latin typeface="游ゴシック" panose="020B0400000000000000" pitchFamily="50" charset="-128"/>
                <a:ea typeface="游ゴシック" panose="020B0400000000000000" pitchFamily="50" charset="-128"/>
              </a:rPr>
              <a:t>ネット予約ができたりするともっと利用しやすいと思います。</a:t>
            </a:r>
            <a:endParaRPr lang="en-US" altLang="ja-JP" sz="1600" dirty="0">
              <a:latin typeface="游ゴシック" panose="020B0400000000000000" pitchFamily="50" charset="-128"/>
              <a:ea typeface="游ゴシック" panose="020B0400000000000000" pitchFamily="50" charset="-128"/>
            </a:endParaRPr>
          </a:p>
          <a:p>
            <a:pPr marL="285750" indent="-285750">
              <a:buFont typeface="Arial" panose="020B0604020202020204" pitchFamily="34" charset="0"/>
              <a:buChar char="•"/>
            </a:pPr>
            <a:r>
              <a:rPr kumimoji="1" lang="ja-JP" altLang="en-US" sz="1600" dirty="0">
                <a:latin typeface="游ゴシック" panose="020B0400000000000000" pitchFamily="50" charset="-128"/>
                <a:ea typeface="游ゴシック" panose="020B0400000000000000" pitchFamily="50" charset="-128"/>
              </a:rPr>
              <a:t>多胎や兄妹の２人目の料金を下げてほしい。仙台はあると聞いたので。</a:t>
            </a:r>
            <a:endParaRPr kumimoji="1" lang="en-US" altLang="ja-JP" sz="1600" dirty="0">
              <a:latin typeface="游ゴシック" panose="020B0400000000000000" pitchFamily="50" charset="-128"/>
              <a:ea typeface="游ゴシック" panose="020B0400000000000000" pitchFamily="50" charset="-128"/>
            </a:endParaRPr>
          </a:p>
          <a:p>
            <a:endParaRPr kumimoji="1" lang="en-US" altLang="ja-JP" sz="1800" dirty="0">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921603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4D2E21A-D5E9-927A-AED1-66A5D2278D06}"/>
              </a:ext>
            </a:extLst>
          </p:cNvPr>
          <p:cNvSpPr txBox="1"/>
          <p:nvPr/>
        </p:nvSpPr>
        <p:spPr>
          <a:xfrm>
            <a:off x="636105" y="1182826"/>
            <a:ext cx="5261113" cy="5016758"/>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（時々している理由）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疑問があればその都度</a:t>
            </a:r>
            <a:endParaRPr kumimoji="1" lang="en-US" altLang="ja-JP" sz="1600" dirty="0"/>
          </a:p>
          <a:p>
            <a:r>
              <a:rPr lang="ja-JP" altLang="en-US" sz="1600" dirty="0"/>
              <a:t>・</a:t>
            </a:r>
            <a:r>
              <a:rPr kumimoji="1" lang="ja-JP" altLang="en-US" sz="1600" dirty="0"/>
              <a:t>話しかけられると相談しています。聞いてもらえ</a:t>
            </a:r>
            <a:endParaRPr kumimoji="1" lang="en-US" altLang="ja-JP" sz="1600" dirty="0"/>
          </a:p>
          <a:p>
            <a:r>
              <a:rPr lang="ja-JP" altLang="en-US" sz="1600" dirty="0"/>
              <a:t>　</a:t>
            </a:r>
            <a:r>
              <a:rPr kumimoji="1" lang="ja-JP" altLang="en-US" sz="1600" dirty="0"/>
              <a:t>るだけでも気持ちが楽になる。</a:t>
            </a:r>
            <a:endParaRPr kumimoji="1" lang="en-US" altLang="ja-JP" sz="1600" dirty="0"/>
          </a:p>
          <a:p>
            <a:r>
              <a:rPr lang="ja-JP" altLang="en-US" sz="1600" dirty="0"/>
              <a:t>・</a:t>
            </a:r>
            <a:r>
              <a:rPr kumimoji="1" lang="ja-JP" altLang="en-US" sz="1600" dirty="0"/>
              <a:t>離乳食・断乳等々</a:t>
            </a:r>
            <a:endParaRPr kumimoji="1" lang="en-US" altLang="ja-JP" sz="1600" dirty="0"/>
          </a:p>
          <a:p>
            <a:r>
              <a:rPr lang="ja-JP" altLang="en-US" sz="1600" dirty="0"/>
              <a:t>・</a:t>
            </a:r>
            <a:r>
              <a:rPr kumimoji="1" lang="ja-JP" altLang="en-US" sz="1600" dirty="0"/>
              <a:t>話しかけやすい雰囲気がある。</a:t>
            </a:r>
            <a:endParaRPr kumimoji="1" lang="en-US" altLang="ja-JP" sz="1600" dirty="0"/>
          </a:p>
          <a:p>
            <a:r>
              <a:rPr lang="ja-JP" altLang="en-US" sz="1600" dirty="0"/>
              <a:t>・</a:t>
            </a:r>
            <a:r>
              <a:rPr kumimoji="1" lang="ja-JP" altLang="en-US" sz="1600" dirty="0"/>
              <a:t>生後半年～１歳半ごろまでの育児の相談をしてい</a:t>
            </a:r>
            <a:endParaRPr kumimoji="1" lang="en-US" altLang="ja-JP" sz="1600" dirty="0"/>
          </a:p>
          <a:p>
            <a:r>
              <a:rPr lang="ja-JP" altLang="en-US" sz="1600" dirty="0"/>
              <a:t>　</a:t>
            </a:r>
            <a:r>
              <a:rPr kumimoji="1" lang="ja-JP" altLang="en-US" sz="1600" dirty="0"/>
              <a:t>ました。</a:t>
            </a:r>
            <a:endParaRPr kumimoji="1" lang="en-US" altLang="ja-JP" sz="1600" dirty="0"/>
          </a:p>
          <a:p>
            <a:r>
              <a:rPr lang="ja-JP" altLang="en-US" sz="1600" dirty="0"/>
              <a:t>・</a:t>
            </a:r>
            <a:r>
              <a:rPr kumimoji="1" lang="ja-JP" altLang="en-US" sz="1600" dirty="0"/>
              <a:t>話を聞いてもらえるだけで助かるため。</a:t>
            </a:r>
            <a:endParaRPr kumimoji="1" lang="en-US" altLang="ja-JP" sz="1600" dirty="0"/>
          </a:p>
          <a:p>
            <a:r>
              <a:rPr lang="ja-JP" altLang="en-US" sz="1600" dirty="0"/>
              <a:t>・</a:t>
            </a:r>
            <a:r>
              <a:rPr kumimoji="1" lang="ja-JP" altLang="en-US" sz="1600" dirty="0"/>
              <a:t>離乳食に事を相談したことがある。</a:t>
            </a:r>
            <a:endParaRPr kumimoji="1" lang="en-US" altLang="ja-JP" sz="1600" dirty="0"/>
          </a:p>
          <a:p>
            <a:r>
              <a:rPr lang="ja-JP" altLang="en-US" sz="1600" dirty="0"/>
              <a:t>・</a:t>
            </a:r>
            <a:r>
              <a:rPr kumimoji="1" lang="ja-JP" altLang="en-US" sz="1600" dirty="0"/>
              <a:t>話しかけていただいたときは、相談できます。</a:t>
            </a:r>
            <a:endParaRPr kumimoji="1" lang="en-US" altLang="ja-JP" sz="1600" dirty="0"/>
          </a:p>
          <a:p>
            <a:r>
              <a:rPr lang="ja-JP" altLang="en-US" sz="1600" dirty="0"/>
              <a:t>・</a:t>
            </a:r>
            <a:r>
              <a:rPr kumimoji="1" lang="ja-JP" altLang="en-US" sz="1600" dirty="0"/>
              <a:t>育児になかで疑問や不安に思っていることを気軽</a:t>
            </a:r>
            <a:endParaRPr kumimoji="1" lang="en-US" altLang="ja-JP" sz="1600" dirty="0"/>
          </a:p>
          <a:p>
            <a:r>
              <a:rPr lang="ja-JP" altLang="en-US" sz="1600" dirty="0"/>
              <a:t>　</a:t>
            </a:r>
            <a:r>
              <a:rPr kumimoji="1" lang="ja-JP" altLang="en-US" sz="1600" dirty="0"/>
              <a:t>に相談できるから。</a:t>
            </a:r>
            <a:endParaRPr kumimoji="1" lang="en-US" altLang="ja-JP" sz="1600" dirty="0"/>
          </a:p>
          <a:p>
            <a:r>
              <a:rPr lang="ja-JP" altLang="en-US" sz="1600" dirty="0"/>
              <a:t>・</a:t>
            </a:r>
            <a:r>
              <a:rPr kumimoji="1" lang="ja-JP" altLang="en-US" sz="1600" dirty="0"/>
              <a:t>スタッフが常にいてくださるので相談しやすい。</a:t>
            </a:r>
            <a:endParaRPr kumimoji="1" lang="en-US" altLang="ja-JP" sz="1600" dirty="0"/>
          </a:p>
          <a:p>
            <a:r>
              <a:rPr lang="ja-JP" altLang="en-US" sz="1600" dirty="0"/>
              <a:t>・</a:t>
            </a:r>
            <a:r>
              <a:rPr kumimoji="1" lang="ja-JP" altLang="en-US" sz="1600" dirty="0"/>
              <a:t>自分だけではわからないことがあるため</a:t>
            </a:r>
          </a:p>
          <a:p>
            <a:r>
              <a:rPr lang="ja-JP" altLang="en-US" sz="1600" dirty="0"/>
              <a:t>・</a:t>
            </a:r>
            <a:r>
              <a:rPr kumimoji="1" lang="ja-JP" altLang="en-US" sz="1600" dirty="0"/>
              <a:t>他の子と発達段階の差がどうか。母乳について。</a:t>
            </a:r>
            <a:endParaRPr kumimoji="1" lang="en-US" altLang="ja-JP" sz="1600" dirty="0"/>
          </a:p>
          <a:p>
            <a:r>
              <a:rPr lang="ja-JP" altLang="en-US" sz="1600" dirty="0"/>
              <a:t>・</a:t>
            </a:r>
            <a:r>
              <a:rPr kumimoji="1" lang="ja-JP" altLang="en-US" sz="1600" dirty="0"/>
              <a:t>来館時いつも声を掛けてくれるので、会話に</a:t>
            </a:r>
            <a:r>
              <a:rPr kumimoji="1" lang="en-US" altLang="ja-JP" sz="1600" dirty="0"/>
              <a:t>1</a:t>
            </a:r>
            <a:r>
              <a:rPr kumimoji="1" lang="ja-JP" altLang="en-US" sz="1600" dirty="0"/>
              <a:t>つと</a:t>
            </a:r>
            <a:endParaRPr kumimoji="1" lang="en-US" altLang="ja-JP" sz="1600" dirty="0"/>
          </a:p>
          <a:p>
            <a:r>
              <a:rPr lang="ja-JP" altLang="en-US" sz="1600" dirty="0"/>
              <a:t>　</a:t>
            </a:r>
            <a:r>
              <a:rPr kumimoji="1" lang="ja-JP" altLang="en-US" sz="1600" dirty="0"/>
              <a:t>してその時の悩みや、心配事、発達状況を話せる。</a:t>
            </a:r>
            <a:endParaRPr kumimoji="1" lang="en-US" altLang="ja-JP" sz="1600" dirty="0"/>
          </a:p>
          <a:p>
            <a:r>
              <a:rPr lang="ja-JP" altLang="en-US" sz="1600" dirty="0"/>
              <a:t>・</a:t>
            </a:r>
            <a:r>
              <a:rPr kumimoji="1" lang="ja-JP" altLang="en-US" sz="1600" dirty="0"/>
              <a:t>離乳食について相談した。</a:t>
            </a:r>
            <a:endParaRPr kumimoji="1" lang="en-US" altLang="ja-JP" sz="1600" dirty="0"/>
          </a:p>
          <a:p>
            <a:r>
              <a:rPr lang="ja-JP" altLang="en-US" sz="1600" dirty="0"/>
              <a:t>・</a:t>
            </a:r>
            <a:r>
              <a:rPr kumimoji="1" lang="ja-JP" altLang="en-US" sz="1600" dirty="0"/>
              <a:t>話しやすい。</a:t>
            </a:r>
            <a:endParaRPr kumimoji="1" lang="en-US" altLang="ja-JP" sz="1600" dirty="0">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76501542-2014-E798-507A-C18779E10091}"/>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利用者アンケート（すくっぴーひろば）②</a:t>
            </a:r>
          </a:p>
        </p:txBody>
      </p:sp>
      <p:sp>
        <p:nvSpPr>
          <p:cNvPr id="6" name="テキスト ボックス 5">
            <a:extLst>
              <a:ext uri="{FF2B5EF4-FFF2-40B4-BE49-F238E27FC236}">
                <a16:creationId xmlns:a16="http://schemas.microsoft.com/office/drawing/2014/main" id="{C2F54EC3-D928-1566-26F5-7D68CFE306B2}"/>
              </a:ext>
            </a:extLst>
          </p:cNvPr>
          <p:cNvSpPr txBox="1"/>
          <p:nvPr/>
        </p:nvSpPr>
        <p:spPr>
          <a:xfrm>
            <a:off x="6626090" y="1429047"/>
            <a:ext cx="5261113" cy="4770537"/>
          </a:xfrm>
          <a:prstGeom prst="rect">
            <a:avLst/>
          </a:prstGeom>
          <a:noFill/>
        </p:spPr>
        <p:txBody>
          <a:bodyPr wrap="square" rtlCol="0">
            <a:spAutoFit/>
          </a:bodyPr>
          <a:lstStyle/>
          <a:p>
            <a:r>
              <a:rPr lang="ja-JP" altLang="en-US" sz="1600" dirty="0"/>
              <a:t>・</a:t>
            </a:r>
            <a:r>
              <a:rPr kumimoji="1" lang="ja-JP" altLang="en-US" sz="1600" dirty="0"/>
              <a:t>離乳食など。</a:t>
            </a:r>
            <a:endParaRPr kumimoji="1" lang="en-US" altLang="ja-JP" sz="1600" dirty="0"/>
          </a:p>
          <a:p>
            <a:r>
              <a:rPr lang="ja-JP" altLang="en-US" sz="1600" dirty="0"/>
              <a:t>・</a:t>
            </a:r>
            <a:r>
              <a:rPr kumimoji="1" lang="ja-JP" altLang="en-US" sz="1600" dirty="0"/>
              <a:t>ネットの情報に頼って不安になることが多いので、</a:t>
            </a:r>
            <a:endParaRPr kumimoji="1" lang="en-US" altLang="ja-JP" sz="1600" dirty="0"/>
          </a:p>
          <a:p>
            <a:r>
              <a:rPr kumimoji="1" lang="ja-JP" altLang="en-US" sz="1600" dirty="0"/>
              <a:t>　自分の子どもを見てもらって相談できると安心する。</a:t>
            </a:r>
            <a:endParaRPr kumimoji="1" lang="en-US" altLang="ja-JP" sz="1600" dirty="0"/>
          </a:p>
          <a:p>
            <a:r>
              <a:rPr lang="ja-JP" altLang="en-US" sz="1600" dirty="0"/>
              <a:t>・</a:t>
            </a:r>
            <a:r>
              <a:rPr kumimoji="1" lang="ja-JP" altLang="en-US" sz="1600" dirty="0"/>
              <a:t>気軽に話しかけてくださるので、その時にお話する。</a:t>
            </a:r>
            <a:endParaRPr kumimoji="1" lang="en-US" altLang="ja-JP" sz="1600" dirty="0"/>
          </a:p>
          <a:p>
            <a:r>
              <a:rPr lang="ja-JP" altLang="en-US" sz="1600" dirty="0"/>
              <a:t>・</a:t>
            </a:r>
            <a:r>
              <a:rPr kumimoji="1" lang="ja-JP" altLang="en-US" sz="1600" dirty="0"/>
              <a:t>一時預かりをお願いしているので、それにかかわる</a:t>
            </a:r>
            <a:endParaRPr kumimoji="1" lang="en-US" altLang="ja-JP" sz="1600" dirty="0"/>
          </a:p>
          <a:p>
            <a:r>
              <a:rPr lang="ja-JP" altLang="en-US" sz="1600" dirty="0"/>
              <a:t>　</a:t>
            </a:r>
            <a:r>
              <a:rPr kumimoji="1" lang="ja-JP" altLang="en-US" sz="1600" dirty="0"/>
              <a:t>ことで相談したことがある。</a:t>
            </a:r>
            <a:endParaRPr kumimoji="1" lang="en-US" altLang="ja-JP" sz="1600" dirty="0"/>
          </a:p>
          <a:p>
            <a:r>
              <a:rPr lang="ja-JP" altLang="en-US" sz="1600" dirty="0"/>
              <a:t>・</a:t>
            </a:r>
            <a:r>
              <a:rPr kumimoji="1" lang="ja-JP" altLang="en-US" sz="1600" dirty="0"/>
              <a:t>月曜コンシェルジュの時に時々。</a:t>
            </a:r>
            <a:endParaRPr kumimoji="1" lang="en-US" altLang="ja-JP" sz="1600" dirty="0"/>
          </a:p>
          <a:p>
            <a:r>
              <a:rPr lang="ja-JP" altLang="en-US" sz="1600" dirty="0"/>
              <a:t>・</a:t>
            </a:r>
            <a:r>
              <a:rPr kumimoji="1" lang="ja-JP" altLang="en-US" sz="1600" dirty="0"/>
              <a:t>初めての子育てで分からないことや不安なことが</a:t>
            </a:r>
            <a:endParaRPr kumimoji="1" lang="en-US" altLang="ja-JP" sz="1600" dirty="0"/>
          </a:p>
          <a:p>
            <a:r>
              <a:rPr lang="ja-JP" altLang="en-US" sz="1600" dirty="0"/>
              <a:t>　</a:t>
            </a:r>
            <a:r>
              <a:rPr kumimoji="1" lang="ja-JP" altLang="en-US" sz="1600" dirty="0"/>
              <a:t>多いので相談しています。</a:t>
            </a:r>
            <a:endParaRPr kumimoji="1" lang="en-US" altLang="ja-JP" sz="1600" dirty="0"/>
          </a:p>
          <a:p>
            <a:r>
              <a:rPr lang="ja-JP" altLang="en-US" sz="1600" dirty="0"/>
              <a:t>・</a:t>
            </a:r>
            <a:r>
              <a:rPr kumimoji="1" lang="ja-JP" altLang="en-US" sz="1600" dirty="0"/>
              <a:t>親しいスタッフさんと話す機会が多いから。</a:t>
            </a:r>
            <a:endParaRPr kumimoji="1" lang="en-US" altLang="ja-JP" sz="1600" dirty="0"/>
          </a:p>
          <a:p>
            <a:r>
              <a:rPr lang="ja-JP" altLang="en-US" sz="1600" dirty="0"/>
              <a:t>・</a:t>
            </a:r>
            <a:r>
              <a:rPr kumimoji="1" lang="ja-JP" altLang="en-US" sz="1600" dirty="0"/>
              <a:t>話しやすいので。</a:t>
            </a:r>
            <a:endParaRPr kumimoji="1" lang="en-US" altLang="ja-JP" sz="1600" dirty="0"/>
          </a:p>
          <a:p>
            <a:r>
              <a:rPr lang="ja-JP" altLang="en-US" sz="1600" dirty="0"/>
              <a:t>・</a:t>
            </a:r>
            <a:r>
              <a:rPr kumimoji="1" lang="ja-JP" altLang="en-US" sz="1600" dirty="0"/>
              <a:t>子育ての先輩なので、参考までに。</a:t>
            </a:r>
            <a:endParaRPr kumimoji="1" lang="en-US" altLang="ja-JP" sz="1600" dirty="0"/>
          </a:p>
          <a:p>
            <a:r>
              <a:rPr lang="ja-JP" altLang="en-US" sz="1600" dirty="0"/>
              <a:t>・</a:t>
            </a:r>
            <a:r>
              <a:rPr kumimoji="1" lang="ja-JP" altLang="en-US" sz="1600" dirty="0"/>
              <a:t>子育ての悩みなど。</a:t>
            </a:r>
            <a:endParaRPr kumimoji="1" lang="en-US" altLang="ja-JP" sz="1600" dirty="0"/>
          </a:p>
          <a:p>
            <a:r>
              <a:rPr lang="ja-JP" altLang="en-US" sz="1600" dirty="0"/>
              <a:t>・</a:t>
            </a:r>
            <a:r>
              <a:rPr kumimoji="1" lang="ja-JP" altLang="en-US" sz="1600" dirty="0"/>
              <a:t>雑談の中で、日頃思っていることを思い出すと相</a:t>
            </a:r>
            <a:endParaRPr kumimoji="1" lang="en-US" altLang="ja-JP" sz="1600" dirty="0"/>
          </a:p>
          <a:p>
            <a:r>
              <a:rPr lang="ja-JP" altLang="en-US" sz="1600" dirty="0"/>
              <a:t>　</a:t>
            </a:r>
            <a:r>
              <a:rPr kumimoji="1" lang="ja-JP" altLang="en-US" sz="1600" dirty="0"/>
              <a:t>談している。</a:t>
            </a:r>
            <a:endParaRPr kumimoji="1" lang="en-US" altLang="ja-JP" sz="1600" dirty="0"/>
          </a:p>
          <a:p>
            <a:r>
              <a:rPr lang="ja-JP" altLang="en-US" sz="1600" dirty="0"/>
              <a:t>・</a:t>
            </a:r>
            <a:r>
              <a:rPr kumimoji="1" lang="ja-JP" altLang="en-US" sz="1600" dirty="0"/>
              <a:t>話しかけていただけるのでその時相談ごとがあれば、</a:t>
            </a:r>
            <a:endParaRPr kumimoji="1" lang="en-US" altLang="ja-JP" sz="1600" dirty="0"/>
          </a:p>
          <a:p>
            <a:r>
              <a:rPr lang="ja-JP" altLang="en-US" sz="1600" dirty="0"/>
              <a:t>　</a:t>
            </a:r>
            <a:r>
              <a:rPr kumimoji="1" lang="ja-JP" altLang="en-US" sz="1600" dirty="0"/>
              <a:t>ご相談させていただいている。</a:t>
            </a:r>
            <a:endParaRPr kumimoji="1" lang="en-US" altLang="ja-JP" sz="1600" dirty="0"/>
          </a:p>
          <a:p>
            <a:r>
              <a:rPr lang="ja-JP" altLang="en-US" sz="1600" dirty="0"/>
              <a:t>・</a:t>
            </a:r>
            <a:r>
              <a:rPr kumimoji="1" lang="ja-JP" altLang="en-US" sz="1600" dirty="0"/>
              <a:t>発達で悩んでいた時。アドバイスをもらい非常に</a:t>
            </a:r>
            <a:endParaRPr kumimoji="1" lang="en-US" altLang="ja-JP" sz="1600" dirty="0"/>
          </a:p>
          <a:p>
            <a:r>
              <a:rPr lang="ja-JP" altLang="en-US" sz="1600" dirty="0"/>
              <a:t>　</a:t>
            </a:r>
            <a:r>
              <a:rPr kumimoji="1" lang="ja-JP" altLang="en-US" sz="1600" dirty="0"/>
              <a:t>参考になりました。</a:t>
            </a:r>
            <a:endParaRPr kumimoji="1" lang="en-US" altLang="ja-JP" sz="1600" dirty="0"/>
          </a:p>
        </p:txBody>
      </p:sp>
    </p:spTree>
    <p:extLst>
      <p:ext uri="{BB962C8B-B14F-4D97-AF65-F5344CB8AC3E}">
        <p14:creationId xmlns:p14="http://schemas.microsoft.com/office/powerpoint/2010/main" val="3551734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A060116-2F44-C942-783D-5903FE0B9E72}"/>
              </a:ext>
            </a:extLst>
          </p:cNvPr>
          <p:cNvSpPr txBox="1"/>
          <p:nvPr/>
        </p:nvSpPr>
        <p:spPr>
          <a:xfrm>
            <a:off x="649357" y="1408113"/>
            <a:ext cx="5261113" cy="4031873"/>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（時々している理由）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話しかけていただいたときに、少し相談すること</a:t>
            </a:r>
            <a:endParaRPr kumimoji="1" lang="en-US" altLang="ja-JP" sz="1600" dirty="0"/>
          </a:p>
          <a:p>
            <a:r>
              <a:rPr lang="ja-JP" altLang="en-US" sz="1600" dirty="0"/>
              <a:t>　</a:t>
            </a:r>
            <a:r>
              <a:rPr kumimoji="1" lang="ja-JP" altLang="en-US" sz="1600" dirty="0"/>
              <a:t>がある。</a:t>
            </a:r>
            <a:endParaRPr kumimoji="1" lang="en-US" altLang="ja-JP" sz="1600" dirty="0"/>
          </a:p>
          <a:p>
            <a:r>
              <a:rPr lang="ja-JP" altLang="en-US" sz="1600" dirty="0"/>
              <a:t>・</a:t>
            </a:r>
            <a:r>
              <a:rPr kumimoji="1" lang="ja-JP" altLang="en-US" sz="1600" dirty="0"/>
              <a:t>相談していると思うから。</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気になった時に聞いている。</a:t>
            </a:r>
          </a:p>
          <a:p>
            <a:r>
              <a:rPr lang="ja-JP" altLang="en-US" sz="1600" dirty="0"/>
              <a:t>・</a:t>
            </a:r>
            <a:r>
              <a:rPr kumimoji="1" lang="ja-JP" altLang="en-US" sz="1600" dirty="0"/>
              <a:t>色々知っている方々なので。</a:t>
            </a:r>
            <a:endParaRPr kumimoji="1" lang="en-US" altLang="ja-JP" sz="1600" dirty="0"/>
          </a:p>
          <a:p>
            <a:r>
              <a:rPr lang="ja-JP" altLang="en-US" sz="1600" dirty="0"/>
              <a:t>・</a:t>
            </a:r>
            <a:r>
              <a:rPr kumimoji="1" lang="ja-JP" altLang="en-US" sz="1600" dirty="0"/>
              <a:t>相談しやすい。</a:t>
            </a:r>
            <a:endParaRPr kumimoji="1" lang="en-US" altLang="ja-JP" sz="1600" dirty="0"/>
          </a:p>
          <a:p>
            <a:r>
              <a:rPr lang="ja-JP" altLang="en-US" sz="1600" dirty="0"/>
              <a:t>・</a:t>
            </a:r>
            <a:r>
              <a:rPr kumimoji="1" lang="ja-JP" altLang="en-US" sz="1600" dirty="0"/>
              <a:t>気さくに話してくださるので助かります。</a:t>
            </a:r>
            <a:endParaRPr kumimoji="1" lang="en-US" altLang="ja-JP" sz="1600" dirty="0"/>
          </a:p>
          <a:p>
            <a:r>
              <a:rPr lang="ja-JP" altLang="en-US" sz="1600" dirty="0"/>
              <a:t>・</a:t>
            </a:r>
            <a:r>
              <a:rPr kumimoji="1" lang="en-US" altLang="ja-JP" sz="1600" dirty="0"/>
              <a:t>1</a:t>
            </a:r>
            <a:r>
              <a:rPr kumimoji="1" lang="ja-JP" altLang="en-US" sz="1600" dirty="0"/>
              <a:t>度コンシェルジュ相談利用しました。</a:t>
            </a:r>
            <a:endParaRPr kumimoji="1" lang="en-US" altLang="ja-JP" sz="1600" dirty="0"/>
          </a:p>
          <a:p>
            <a:r>
              <a:rPr lang="ja-JP" altLang="en-US" sz="1600" dirty="0"/>
              <a:t>・</a:t>
            </a:r>
            <a:r>
              <a:rPr kumimoji="1" lang="ja-JP" altLang="en-US" sz="1600" dirty="0"/>
              <a:t>たまに悩むので</a:t>
            </a:r>
            <a:endParaRPr kumimoji="1" lang="en-US" altLang="ja-JP" sz="1600" dirty="0"/>
          </a:p>
          <a:p>
            <a:r>
              <a:rPr kumimoji="1" lang="ja-JP" altLang="en-US" sz="1600" dirty="0"/>
              <a:t>・気になることがあれば相談している。</a:t>
            </a:r>
            <a:endParaRPr kumimoji="1" lang="en-US" altLang="ja-JP" sz="1600" dirty="0"/>
          </a:p>
          <a:p>
            <a:r>
              <a:rPr lang="ja-JP" altLang="en-US" sz="1600" dirty="0"/>
              <a:t>・</a:t>
            </a:r>
            <a:r>
              <a:rPr kumimoji="1" lang="ja-JP" altLang="en-US" sz="1600" dirty="0"/>
              <a:t>相談会などの時によくさせてもらっている。</a:t>
            </a:r>
            <a:endParaRPr kumimoji="1" lang="en-US" altLang="ja-JP" sz="1600" dirty="0"/>
          </a:p>
          <a:p>
            <a:r>
              <a:rPr lang="ja-JP" altLang="en-US" sz="1600" dirty="0"/>
              <a:t>・</a:t>
            </a:r>
            <a:r>
              <a:rPr kumimoji="1" lang="ja-JP" altLang="en-US" sz="1600" dirty="0"/>
              <a:t>職員の方が優しく、どんなことでも聞きやすいです。</a:t>
            </a:r>
            <a:endParaRPr kumimoji="1" lang="en-US" altLang="ja-JP" sz="1600" dirty="0"/>
          </a:p>
          <a:p>
            <a:r>
              <a:rPr lang="ja-JP" altLang="en-US" sz="1600" dirty="0"/>
              <a:t>・</a:t>
            </a:r>
            <a:r>
              <a:rPr kumimoji="1" lang="ja-JP" altLang="en-US" sz="1600" dirty="0"/>
              <a:t>自分の体調が悪かったときなど、相談させてもら</a:t>
            </a:r>
            <a:endParaRPr kumimoji="1" lang="en-US" altLang="ja-JP" sz="1600" dirty="0"/>
          </a:p>
          <a:p>
            <a:r>
              <a:rPr lang="ja-JP" altLang="en-US" sz="1600" dirty="0"/>
              <a:t>　</a:t>
            </a:r>
            <a:r>
              <a:rPr kumimoji="1" lang="ja-JP" altLang="en-US" sz="1600" dirty="0"/>
              <a:t>いました。</a:t>
            </a:r>
            <a:endParaRPr kumimoji="1" lang="en-US" altLang="ja-JP" sz="1600" dirty="0"/>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986B2181-F7B5-D93F-0476-264D4EAD2C63}"/>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利用者アンケート（すくっぴーひろば）③</a:t>
            </a:r>
          </a:p>
        </p:txBody>
      </p:sp>
      <p:sp>
        <p:nvSpPr>
          <p:cNvPr id="7" name="テキスト ボックス 6">
            <a:extLst>
              <a:ext uri="{FF2B5EF4-FFF2-40B4-BE49-F238E27FC236}">
                <a16:creationId xmlns:a16="http://schemas.microsoft.com/office/drawing/2014/main" id="{9129FE81-042D-5653-836F-698CA2829A81}"/>
              </a:ext>
            </a:extLst>
          </p:cNvPr>
          <p:cNvSpPr txBox="1"/>
          <p:nvPr/>
        </p:nvSpPr>
        <p:spPr>
          <a:xfrm>
            <a:off x="6400802" y="1408113"/>
            <a:ext cx="5261113" cy="5016758"/>
          </a:xfrm>
          <a:prstGeom prst="rect">
            <a:avLst/>
          </a:prstGeom>
          <a:noFill/>
        </p:spPr>
        <p:txBody>
          <a:bodyPr wrap="square" rtlCol="0">
            <a:spAutoFit/>
          </a:bodyPr>
          <a:lstStyle/>
          <a:p>
            <a:r>
              <a:rPr kumimoji="1" lang="ja-JP" altLang="en-US" sz="1600" dirty="0"/>
              <a:t>（ほとんどしない理由）</a:t>
            </a:r>
            <a:endParaRPr kumimoji="1" lang="en-US" altLang="ja-JP" sz="1600" dirty="0"/>
          </a:p>
          <a:p>
            <a:r>
              <a:rPr lang="ja-JP" altLang="en-US" sz="1600" dirty="0"/>
              <a:t>・</a:t>
            </a:r>
            <a:r>
              <a:rPr kumimoji="1" lang="ja-JP" altLang="en-US" sz="1600" dirty="0"/>
              <a:t>必要を感じなかったので</a:t>
            </a:r>
            <a:endParaRPr kumimoji="1" lang="en-US" altLang="ja-JP" sz="1600" dirty="0"/>
          </a:p>
          <a:p>
            <a:r>
              <a:rPr kumimoji="1" lang="ja-JP" altLang="en-US" sz="1600" dirty="0"/>
              <a:t>・急な引っ越しですくっぴーに来ることがなかなか</a:t>
            </a:r>
            <a:endParaRPr kumimoji="1" lang="en-US" altLang="ja-JP" sz="1600" dirty="0"/>
          </a:p>
          <a:p>
            <a:r>
              <a:rPr lang="ja-JP" altLang="en-US" sz="1600" dirty="0"/>
              <a:t>　</a:t>
            </a:r>
            <a:r>
              <a:rPr kumimoji="1" lang="ja-JP" altLang="en-US" sz="1600" dirty="0"/>
              <a:t>できなくなり、今後の子育てが急に不安になった時、</a:t>
            </a:r>
            <a:endParaRPr kumimoji="1" lang="en-US" altLang="ja-JP" sz="1600" dirty="0"/>
          </a:p>
          <a:p>
            <a:r>
              <a:rPr lang="ja-JP" altLang="en-US" sz="1600" dirty="0"/>
              <a:t>　</a:t>
            </a:r>
            <a:r>
              <a:rPr kumimoji="1" lang="ja-JP" altLang="en-US" sz="1600" dirty="0"/>
              <a:t>子どもを見ながら相談に乗ってくれた。</a:t>
            </a:r>
            <a:endParaRPr kumimoji="1" lang="en-US" altLang="ja-JP" sz="1600" dirty="0"/>
          </a:p>
          <a:p>
            <a:r>
              <a:rPr lang="ja-JP" altLang="en-US" sz="1600" dirty="0"/>
              <a:t>・</a:t>
            </a:r>
            <a:r>
              <a:rPr kumimoji="1" lang="ja-JP" altLang="en-US" sz="1600" dirty="0"/>
              <a:t>子どもが色んなところに移動するため。</a:t>
            </a:r>
            <a:endParaRPr kumimoji="1" lang="en-US" altLang="ja-JP" sz="1600" dirty="0"/>
          </a:p>
          <a:p>
            <a:r>
              <a:rPr lang="ja-JP" altLang="en-US" sz="1600" dirty="0"/>
              <a:t>・</a:t>
            </a:r>
            <a:r>
              <a:rPr kumimoji="1" lang="ja-JP" altLang="en-US" sz="1600" dirty="0"/>
              <a:t>なかなか職員さんと話す機会が少ないため。</a:t>
            </a:r>
            <a:endParaRPr kumimoji="1" lang="en-US" altLang="ja-JP" sz="1600" dirty="0"/>
          </a:p>
          <a:p>
            <a:r>
              <a:rPr lang="ja-JP" altLang="en-US" sz="1600" dirty="0"/>
              <a:t>・</a:t>
            </a:r>
            <a:r>
              <a:rPr kumimoji="1" lang="ja-JP" altLang="en-US" sz="1600" dirty="0"/>
              <a:t>保育園で解決することが多いため。</a:t>
            </a:r>
            <a:endParaRPr kumimoji="1" lang="en-US" altLang="ja-JP" sz="1600" dirty="0"/>
          </a:p>
          <a:p>
            <a:r>
              <a:rPr lang="ja-JP" altLang="en-US" sz="1600" dirty="0"/>
              <a:t>・</a:t>
            </a:r>
            <a:r>
              <a:rPr kumimoji="1" lang="ja-JP" altLang="en-US" sz="1600" dirty="0"/>
              <a:t>あまり利用していないので。家から遠くて。</a:t>
            </a:r>
            <a:endParaRPr kumimoji="1" lang="en-US" altLang="ja-JP" sz="1600" dirty="0"/>
          </a:p>
          <a:p>
            <a:r>
              <a:rPr lang="ja-JP" altLang="en-US" sz="1600" dirty="0"/>
              <a:t>・</a:t>
            </a:r>
            <a:r>
              <a:rPr kumimoji="1" lang="ja-JP" altLang="en-US" sz="1600" dirty="0"/>
              <a:t>他施設で相談しているため。</a:t>
            </a:r>
            <a:endParaRPr kumimoji="1" lang="en-US" altLang="ja-JP" sz="1600" dirty="0"/>
          </a:p>
          <a:p>
            <a:r>
              <a:rPr lang="ja-JP" altLang="en-US" sz="1600" dirty="0"/>
              <a:t>・</a:t>
            </a:r>
            <a:r>
              <a:rPr kumimoji="1" lang="ja-JP" altLang="en-US" sz="1600" dirty="0"/>
              <a:t>特に聞きたいことがない。</a:t>
            </a:r>
            <a:endParaRPr kumimoji="1" lang="en-US" altLang="ja-JP" sz="1600" dirty="0"/>
          </a:p>
          <a:p>
            <a:r>
              <a:rPr lang="ja-JP" altLang="en-US" sz="1600" dirty="0"/>
              <a:t>・</a:t>
            </a:r>
            <a:r>
              <a:rPr kumimoji="1" lang="ja-JP" altLang="en-US" sz="1600" dirty="0"/>
              <a:t>あまり相談することが少ないが、特に小さいとき</a:t>
            </a:r>
            <a:endParaRPr kumimoji="1" lang="en-US" altLang="ja-JP" sz="1600" dirty="0"/>
          </a:p>
          <a:p>
            <a:r>
              <a:rPr lang="ja-JP" altLang="en-US" sz="1600" dirty="0"/>
              <a:t>　</a:t>
            </a:r>
            <a:r>
              <a:rPr kumimoji="1" lang="ja-JP" altLang="en-US" sz="1600" dirty="0"/>
              <a:t>は相談できてよかった。</a:t>
            </a:r>
            <a:endParaRPr kumimoji="1" lang="en-US" altLang="ja-JP" sz="1600" dirty="0"/>
          </a:p>
          <a:p>
            <a:r>
              <a:rPr lang="ja-JP" altLang="en-US" sz="1600" dirty="0"/>
              <a:t>・</a:t>
            </a:r>
            <a:r>
              <a:rPr kumimoji="1" lang="ja-JP" altLang="en-US" sz="1600" dirty="0"/>
              <a:t>子育てが一番つらかったときは、外に出られなか</a:t>
            </a:r>
            <a:endParaRPr kumimoji="1" lang="en-US" altLang="ja-JP" sz="1600" dirty="0"/>
          </a:p>
          <a:p>
            <a:r>
              <a:rPr lang="ja-JP" altLang="en-US" sz="1600" dirty="0"/>
              <a:t>　</a:t>
            </a:r>
            <a:r>
              <a:rPr kumimoji="1" lang="ja-JP" altLang="en-US" sz="1600" dirty="0"/>
              <a:t>ったから。</a:t>
            </a:r>
            <a:endParaRPr kumimoji="1" lang="en-US" altLang="ja-JP" sz="1600" dirty="0"/>
          </a:p>
          <a:p>
            <a:r>
              <a:rPr lang="ja-JP" altLang="en-US" sz="1600" dirty="0"/>
              <a:t>・</a:t>
            </a:r>
            <a:r>
              <a:rPr kumimoji="1" lang="ja-JP" altLang="en-US" sz="1600" dirty="0"/>
              <a:t>まだ利用して間もないので。</a:t>
            </a:r>
            <a:endParaRPr kumimoji="1" lang="en-US" altLang="ja-JP" sz="1600" dirty="0"/>
          </a:p>
          <a:p>
            <a:r>
              <a:rPr lang="ja-JP" altLang="en-US" sz="1600" dirty="0"/>
              <a:t>・</a:t>
            </a:r>
            <a:r>
              <a:rPr kumimoji="1" lang="ja-JP" altLang="en-US" sz="1600" dirty="0"/>
              <a:t>まだこれといって悩みがないので。</a:t>
            </a:r>
            <a:endParaRPr kumimoji="1" lang="en-US" altLang="ja-JP" sz="1600" dirty="0"/>
          </a:p>
          <a:p>
            <a:r>
              <a:rPr lang="ja-JP" altLang="en-US" sz="1600" dirty="0"/>
              <a:t>・</a:t>
            </a:r>
            <a:r>
              <a:rPr kumimoji="1" lang="ja-JP" altLang="en-US" sz="1600" dirty="0"/>
              <a:t>話しかけるのが苦手。</a:t>
            </a:r>
            <a:endParaRPr kumimoji="1" lang="en-US" altLang="ja-JP" sz="1600" dirty="0"/>
          </a:p>
          <a:p>
            <a:r>
              <a:rPr lang="ja-JP" altLang="en-US" sz="1600" dirty="0"/>
              <a:t>・</a:t>
            </a:r>
            <a:r>
              <a:rPr kumimoji="1" lang="ja-JP" altLang="en-US" sz="1600" dirty="0"/>
              <a:t>話しかけていただいたときに話す程度。</a:t>
            </a:r>
            <a:endParaRPr kumimoji="1" lang="en-US" altLang="ja-JP" sz="1600" dirty="0"/>
          </a:p>
          <a:p>
            <a:endParaRPr kumimoji="1" lang="en-US" altLang="ja-JP" sz="1600" dirty="0"/>
          </a:p>
        </p:txBody>
      </p:sp>
    </p:spTree>
    <p:extLst>
      <p:ext uri="{BB962C8B-B14F-4D97-AF65-F5344CB8AC3E}">
        <p14:creationId xmlns:p14="http://schemas.microsoft.com/office/powerpoint/2010/main" val="2112504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CD54FFE-5E52-EA20-32CF-9A48F4AF1417}"/>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利用者アンケート（すくっぴーひろば）④</a:t>
            </a:r>
          </a:p>
        </p:txBody>
      </p:sp>
      <p:sp>
        <p:nvSpPr>
          <p:cNvPr id="7" name="テキスト ボックス 6">
            <a:extLst>
              <a:ext uri="{FF2B5EF4-FFF2-40B4-BE49-F238E27FC236}">
                <a16:creationId xmlns:a16="http://schemas.microsoft.com/office/drawing/2014/main" id="{A87F9C51-E1A7-2ADC-543E-31BDCEA8C739}"/>
              </a:ext>
            </a:extLst>
          </p:cNvPr>
          <p:cNvSpPr txBox="1"/>
          <p:nvPr/>
        </p:nvSpPr>
        <p:spPr>
          <a:xfrm>
            <a:off x="649357" y="1408113"/>
            <a:ext cx="5261113" cy="1569660"/>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（ほとんどしない理由）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相談することがない。</a:t>
            </a:r>
            <a:endParaRPr kumimoji="1" lang="en-US" altLang="ja-JP" sz="1600" dirty="0"/>
          </a:p>
          <a:p>
            <a:r>
              <a:rPr lang="ja-JP" altLang="en-US" sz="1600" dirty="0"/>
              <a:t>・</a:t>
            </a:r>
            <a:r>
              <a:rPr kumimoji="1" lang="ja-JP" altLang="en-US" sz="1600" dirty="0"/>
              <a:t>子どもを見ていると相談する余裕がない。</a:t>
            </a:r>
            <a:endParaRPr kumimoji="1" lang="en-US" altLang="ja-JP" sz="1600" dirty="0"/>
          </a:p>
          <a:p>
            <a:r>
              <a:rPr lang="ja-JP" altLang="en-US" sz="1600" dirty="0"/>
              <a:t>・</a:t>
            </a:r>
            <a:r>
              <a:rPr kumimoji="1" lang="ja-JP" altLang="en-US" sz="1600" dirty="0"/>
              <a:t>忙しそう。</a:t>
            </a:r>
            <a:endParaRPr kumimoji="1" lang="en-US" altLang="ja-JP" sz="1600" dirty="0"/>
          </a:p>
          <a:p>
            <a:r>
              <a:rPr lang="ja-JP" altLang="en-US" sz="1600" dirty="0"/>
              <a:t>・</a:t>
            </a:r>
            <a:r>
              <a:rPr kumimoji="1" lang="ja-JP" altLang="en-US" sz="1600" dirty="0"/>
              <a:t>自分からは相談していない。</a:t>
            </a:r>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8" name="テキスト ボックス 7">
            <a:extLst>
              <a:ext uri="{FF2B5EF4-FFF2-40B4-BE49-F238E27FC236}">
                <a16:creationId xmlns:a16="http://schemas.microsoft.com/office/drawing/2014/main" id="{62BF73A1-B30B-A39D-5C66-2CA81FEB0F13}"/>
              </a:ext>
            </a:extLst>
          </p:cNvPr>
          <p:cNvSpPr txBox="1"/>
          <p:nvPr/>
        </p:nvSpPr>
        <p:spPr>
          <a:xfrm>
            <a:off x="6281532" y="1408113"/>
            <a:ext cx="5261113" cy="4278094"/>
          </a:xfrm>
          <a:prstGeom prst="rect">
            <a:avLst/>
          </a:prstGeom>
          <a:noFill/>
        </p:spPr>
        <p:txBody>
          <a:bodyPr wrap="square" rtlCol="0">
            <a:spAutoFit/>
          </a:bodyPr>
          <a:lstStyle/>
          <a:p>
            <a:r>
              <a:rPr kumimoji="1" lang="ja-JP" altLang="en-US" sz="1600" dirty="0"/>
              <a:t>（したことがない理由）</a:t>
            </a:r>
            <a:endParaRPr kumimoji="1" lang="en-US" altLang="ja-JP" sz="1600" dirty="0"/>
          </a:p>
          <a:p>
            <a:r>
              <a:rPr lang="ja-JP" altLang="en-US" sz="1600" dirty="0"/>
              <a:t>・</a:t>
            </a:r>
            <a:r>
              <a:rPr kumimoji="1" lang="ja-JP" altLang="en-US" sz="1600" dirty="0"/>
              <a:t>利用頻度が少ないため。</a:t>
            </a:r>
            <a:endParaRPr kumimoji="1" lang="en-US" altLang="ja-JP" sz="1600" dirty="0"/>
          </a:p>
          <a:p>
            <a:r>
              <a:rPr lang="ja-JP" altLang="en-US" sz="1600" dirty="0"/>
              <a:t>・</a:t>
            </a:r>
            <a:r>
              <a:rPr kumimoji="1" lang="ja-JP" altLang="en-US" sz="1600" dirty="0"/>
              <a:t>特に心配な点がないため。</a:t>
            </a:r>
            <a:endParaRPr kumimoji="1" lang="en-US" altLang="ja-JP" sz="1600" dirty="0"/>
          </a:p>
          <a:p>
            <a:r>
              <a:rPr lang="ja-JP" altLang="en-US" sz="1600" dirty="0"/>
              <a:t>・</a:t>
            </a:r>
            <a:r>
              <a:rPr kumimoji="1" lang="en-US" altLang="ja-JP" sz="1600" dirty="0"/>
              <a:t>1</a:t>
            </a:r>
            <a:r>
              <a:rPr kumimoji="1" lang="ja-JP" altLang="en-US" sz="1600" dirty="0"/>
              <a:t>才になるまで利用させていただきました。本日</a:t>
            </a:r>
            <a:endParaRPr kumimoji="1" lang="en-US" altLang="ja-JP" sz="1600" dirty="0"/>
          </a:p>
          <a:p>
            <a:r>
              <a:rPr lang="ja-JP" altLang="en-US" sz="1600" dirty="0"/>
              <a:t>　</a:t>
            </a:r>
            <a:r>
              <a:rPr kumimoji="1" lang="ja-JP" altLang="en-US" sz="1600" dirty="0"/>
              <a:t>久々の利用です。</a:t>
            </a:r>
            <a:endParaRPr kumimoji="1" lang="en-US" altLang="ja-JP" sz="1600" dirty="0"/>
          </a:p>
          <a:p>
            <a:r>
              <a:rPr lang="ja-JP" altLang="en-US" sz="1600" dirty="0"/>
              <a:t>・</a:t>
            </a:r>
            <a:r>
              <a:rPr kumimoji="1" lang="ja-JP" altLang="en-US" sz="1600" dirty="0"/>
              <a:t>あまり伺う機会がない。</a:t>
            </a:r>
            <a:endParaRPr kumimoji="1" lang="en-US" altLang="ja-JP" sz="1600" dirty="0"/>
          </a:p>
          <a:p>
            <a:r>
              <a:rPr lang="ja-JP" altLang="en-US" sz="1600" dirty="0"/>
              <a:t>・</a:t>
            </a:r>
            <a:r>
              <a:rPr kumimoji="1" lang="ja-JP" altLang="en-US" sz="1600" dirty="0"/>
              <a:t>あまり来ることがないため。</a:t>
            </a:r>
            <a:endParaRPr kumimoji="1" lang="en-US" altLang="ja-JP" sz="1600" dirty="0"/>
          </a:p>
          <a:p>
            <a:r>
              <a:rPr lang="ja-JP" altLang="en-US" sz="1600" dirty="0"/>
              <a:t>・</a:t>
            </a:r>
            <a:r>
              <a:rPr kumimoji="1" lang="ja-JP" altLang="en-US" sz="1600" dirty="0"/>
              <a:t>保育園の先生に相談しているため。</a:t>
            </a:r>
            <a:endParaRPr kumimoji="1" lang="en-US" altLang="ja-JP" sz="1600" dirty="0"/>
          </a:p>
          <a:p>
            <a:r>
              <a:rPr lang="ja-JP" altLang="en-US" sz="1600" dirty="0"/>
              <a:t>・</a:t>
            </a:r>
            <a:r>
              <a:rPr kumimoji="1" lang="ja-JP" altLang="en-US" sz="1600" dirty="0"/>
              <a:t>あまり来たことがない。</a:t>
            </a:r>
            <a:endParaRPr kumimoji="1" lang="en-US" altLang="ja-JP" sz="1600" dirty="0"/>
          </a:p>
          <a:p>
            <a:r>
              <a:rPr lang="ja-JP" altLang="en-US" sz="1600" dirty="0"/>
              <a:t>・</a:t>
            </a:r>
            <a:r>
              <a:rPr kumimoji="1" lang="ja-JP" altLang="en-US" sz="1600" dirty="0"/>
              <a:t>私自身初めてきたので。</a:t>
            </a:r>
            <a:endParaRPr kumimoji="1" lang="en-US" altLang="ja-JP" sz="1600" dirty="0"/>
          </a:p>
          <a:p>
            <a:r>
              <a:rPr lang="ja-JP" altLang="en-US" sz="1600" dirty="0"/>
              <a:t>・</a:t>
            </a:r>
            <a:r>
              <a:rPr kumimoji="1" lang="ja-JP" altLang="en-US" sz="1600" dirty="0"/>
              <a:t>機会がなかったため。</a:t>
            </a:r>
          </a:p>
          <a:p>
            <a:r>
              <a:rPr lang="ja-JP" altLang="en-US" sz="1600" dirty="0"/>
              <a:t>・</a:t>
            </a:r>
            <a:r>
              <a:rPr kumimoji="1" lang="ja-JP" altLang="en-US" sz="1600" dirty="0"/>
              <a:t>保育所の担任のように長い時間ともにすごしていな</a:t>
            </a:r>
            <a:endParaRPr kumimoji="1" lang="en-US" altLang="ja-JP" sz="1600" dirty="0"/>
          </a:p>
          <a:p>
            <a:r>
              <a:rPr lang="ja-JP" altLang="en-US" sz="1600" dirty="0"/>
              <a:t>　</a:t>
            </a:r>
            <a:r>
              <a:rPr kumimoji="1" lang="ja-JP" altLang="en-US" sz="1600" dirty="0"/>
              <a:t>い人間に相談しても一般的な回答しかできないため。</a:t>
            </a:r>
            <a:endParaRPr kumimoji="1" lang="en-US" altLang="ja-JP" sz="1600" dirty="0"/>
          </a:p>
          <a:p>
            <a:r>
              <a:rPr lang="ja-JP" altLang="en-US" sz="1600" dirty="0"/>
              <a:t>・</a:t>
            </a:r>
            <a:r>
              <a:rPr kumimoji="1" lang="ja-JP" altLang="en-US" sz="1600" dirty="0"/>
              <a:t>普段は保育園に行っているので、相談は保育園の</a:t>
            </a:r>
            <a:endParaRPr kumimoji="1" lang="en-US" altLang="ja-JP" sz="1600" dirty="0"/>
          </a:p>
          <a:p>
            <a:r>
              <a:rPr lang="ja-JP" altLang="en-US" sz="1600" dirty="0"/>
              <a:t>　</a:t>
            </a:r>
            <a:r>
              <a:rPr kumimoji="1" lang="ja-JP" altLang="en-US" sz="1600" dirty="0"/>
              <a:t>先生にしていることが多いです。</a:t>
            </a:r>
            <a:endParaRPr kumimoji="1" lang="en-US" altLang="ja-JP" sz="1600" dirty="0"/>
          </a:p>
          <a:p>
            <a:r>
              <a:rPr lang="ja-JP" altLang="en-US" sz="1600" dirty="0"/>
              <a:t>・</a:t>
            </a:r>
            <a:r>
              <a:rPr kumimoji="1" lang="ja-JP" altLang="en-US" sz="1600" dirty="0"/>
              <a:t>来館頻度が少ない。</a:t>
            </a:r>
            <a:endParaRPr kumimoji="1" lang="en-US" altLang="ja-JP" sz="1600" dirty="0"/>
          </a:p>
          <a:p>
            <a:endParaRPr kumimoji="1" lang="en-US" altLang="ja-JP" sz="1600" dirty="0"/>
          </a:p>
        </p:txBody>
      </p:sp>
      <p:sp>
        <p:nvSpPr>
          <p:cNvPr id="9" name="テキスト ボックス 8">
            <a:extLst>
              <a:ext uri="{FF2B5EF4-FFF2-40B4-BE49-F238E27FC236}">
                <a16:creationId xmlns:a16="http://schemas.microsoft.com/office/drawing/2014/main" id="{6AE2C6B5-8510-A5B8-5A25-96254A257394}"/>
              </a:ext>
            </a:extLst>
          </p:cNvPr>
          <p:cNvSpPr txBox="1"/>
          <p:nvPr/>
        </p:nvSpPr>
        <p:spPr>
          <a:xfrm>
            <a:off x="530085" y="2977773"/>
            <a:ext cx="5261113" cy="3539430"/>
          </a:xfrm>
          <a:prstGeom prst="rect">
            <a:avLst/>
          </a:prstGeom>
          <a:noFill/>
        </p:spPr>
        <p:txBody>
          <a:bodyPr wrap="square" rtlCol="0">
            <a:spAutoFit/>
          </a:bodyPr>
          <a:lstStyle/>
          <a:p>
            <a:r>
              <a:rPr kumimoji="1" lang="ja-JP" altLang="en-US" sz="1600" dirty="0"/>
              <a:t>（したことがない理由）</a:t>
            </a:r>
            <a:endParaRPr kumimoji="1" lang="en-US" altLang="ja-JP" sz="1600" dirty="0"/>
          </a:p>
          <a:p>
            <a:r>
              <a:rPr lang="ja-JP" altLang="en-US" sz="1600" dirty="0"/>
              <a:t>・</a:t>
            </a:r>
            <a:r>
              <a:rPr kumimoji="1" lang="ja-JP" altLang="en-US" sz="1600" dirty="0"/>
              <a:t>あまり話機会がない。</a:t>
            </a:r>
            <a:endParaRPr kumimoji="1" lang="en-US" altLang="ja-JP" sz="1600" dirty="0"/>
          </a:p>
          <a:p>
            <a:r>
              <a:rPr lang="ja-JP" altLang="en-US" sz="1600" dirty="0"/>
              <a:t>・</a:t>
            </a:r>
            <a:r>
              <a:rPr kumimoji="1" lang="ja-JP" altLang="en-US" sz="1600" dirty="0"/>
              <a:t>まだ利用頻度が少ないため、交流が少ない。</a:t>
            </a:r>
            <a:endParaRPr kumimoji="1" lang="en-US" altLang="ja-JP" sz="1600" dirty="0"/>
          </a:p>
          <a:p>
            <a:r>
              <a:rPr lang="ja-JP" altLang="en-US" sz="1600" dirty="0"/>
              <a:t>・</a:t>
            </a:r>
            <a:r>
              <a:rPr kumimoji="1" lang="ja-JP" altLang="en-US" sz="1600" dirty="0"/>
              <a:t>あまり来ていない。</a:t>
            </a:r>
            <a:endParaRPr kumimoji="1" lang="en-US" altLang="ja-JP" sz="1600" dirty="0"/>
          </a:p>
          <a:p>
            <a:r>
              <a:rPr lang="ja-JP" altLang="en-US" sz="1600" dirty="0"/>
              <a:t>・</a:t>
            </a:r>
            <a:r>
              <a:rPr kumimoji="1" lang="ja-JP" altLang="en-US" sz="1600" dirty="0"/>
              <a:t>今日初めて利用するため。</a:t>
            </a:r>
            <a:endParaRPr kumimoji="1" lang="en-US" altLang="ja-JP" sz="1600" dirty="0"/>
          </a:p>
          <a:p>
            <a:r>
              <a:rPr lang="ja-JP" altLang="en-US" sz="1600" dirty="0"/>
              <a:t>・</a:t>
            </a:r>
            <a:r>
              <a:rPr kumimoji="1" lang="ja-JP" altLang="en-US" sz="1600" dirty="0"/>
              <a:t>初めて来ました。</a:t>
            </a:r>
            <a:endParaRPr kumimoji="1" lang="en-US" altLang="ja-JP" sz="1600" dirty="0"/>
          </a:p>
          <a:p>
            <a:r>
              <a:rPr lang="ja-JP" altLang="en-US" sz="1600" dirty="0"/>
              <a:t>・</a:t>
            </a:r>
            <a:r>
              <a:rPr kumimoji="1" lang="ja-JP" altLang="en-US" sz="1600" dirty="0"/>
              <a:t>わからない。</a:t>
            </a:r>
          </a:p>
          <a:p>
            <a:r>
              <a:rPr lang="ja-JP" altLang="en-US" sz="1600" dirty="0"/>
              <a:t>・</a:t>
            </a:r>
            <a:r>
              <a:rPr kumimoji="1" lang="ja-JP" altLang="en-US" sz="1600" dirty="0"/>
              <a:t>初めての利用なので。</a:t>
            </a:r>
            <a:endParaRPr kumimoji="1" lang="en-US" altLang="ja-JP" sz="1600" dirty="0"/>
          </a:p>
          <a:p>
            <a:r>
              <a:rPr lang="ja-JP" altLang="en-US" sz="1600" dirty="0"/>
              <a:t>・</a:t>
            </a:r>
            <a:r>
              <a:rPr kumimoji="1" lang="ja-JP" altLang="en-US" sz="1600" dirty="0"/>
              <a:t>初めての利用のため。</a:t>
            </a:r>
            <a:endParaRPr kumimoji="1" lang="en-US" altLang="ja-JP" sz="1600" dirty="0"/>
          </a:p>
          <a:p>
            <a:r>
              <a:rPr lang="ja-JP" altLang="en-US" sz="1600" dirty="0"/>
              <a:t>・</a:t>
            </a:r>
            <a:r>
              <a:rPr kumimoji="1" lang="ja-JP" altLang="en-US" sz="1600" dirty="0"/>
              <a:t>利用回数が少なかったため、今後相談したいです。</a:t>
            </a:r>
            <a:endParaRPr kumimoji="1" lang="en-US" altLang="ja-JP" sz="1600" dirty="0"/>
          </a:p>
          <a:p>
            <a:r>
              <a:rPr lang="ja-JP" altLang="en-US" sz="1600" dirty="0"/>
              <a:t>・</a:t>
            </a:r>
            <a:r>
              <a:rPr kumimoji="1" lang="ja-JP" altLang="en-US" sz="1600" dirty="0"/>
              <a:t>初めて利用したため。</a:t>
            </a:r>
            <a:endParaRPr kumimoji="1" lang="en-US" altLang="ja-JP" sz="1600" dirty="0"/>
          </a:p>
          <a:p>
            <a:r>
              <a:rPr lang="ja-JP" altLang="en-US" sz="1600" dirty="0"/>
              <a:t>・</a:t>
            </a:r>
            <a:r>
              <a:rPr kumimoji="1" lang="ja-JP" altLang="en-US" sz="1600" dirty="0"/>
              <a:t>上の子が保育園に入るまでよく利用していたが、</a:t>
            </a:r>
            <a:endParaRPr kumimoji="1" lang="en-US" altLang="ja-JP" sz="1600" dirty="0"/>
          </a:p>
          <a:p>
            <a:r>
              <a:rPr lang="ja-JP" altLang="en-US" sz="1600" dirty="0"/>
              <a:t>　</a:t>
            </a:r>
            <a:r>
              <a:rPr kumimoji="1" lang="ja-JP" altLang="en-US" sz="1600" dirty="0"/>
              <a:t>今は年数回利用する程度なので。</a:t>
            </a:r>
            <a:endParaRPr kumimoji="1" lang="en-US" altLang="ja-JP" sz="1600" dirty="0"/>
          </a:p>
          <a:p>
            <a:endParaRPr kumimoji="1" lang="en-US" altLang="ja-JP" sz="1600" dirty="0"/>
          </a:p>
        </p:txBody>
      </p:sp>
    </p:spTree>
    <p:extLst>
      <p:ext uri="{BB962C8B-B14F-4D97-AF65-F5344CB8AC3E}">
        <p14:creationId xmlns:p14="http://schemas.microsoft.com/office/powerpoint/2010/main" val="3656182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5078BFE7-A576-0E17-C528-359C0BF5F2CE}"/>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a:t>
            </a:r>
            <a:r>
              <a:rPr lang="ja-JP" altLang="en-US" sz="2000" dirty="0">
                <a:latin typeface="HGP創英角ｺﾞｼｯｸUB" panose="020B0900000000000000" pitchFamily="50" charset="-128"/>
                <a:ea typeface="HGP創英角ｺﾞｼｯｸUB" panose="020B0900000000000000" pitchFamily="50" charset="-128"/>
              </a:rPr>
              <a:t>⑤</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sp>
        <p:nvSpPr>
          <p:cNvPr id="5" name="テキスト ボックス 4">
            <a:extLst>
              <a:ext uri="{FF2B5EF4-FFF2-40B4-BE49-F238E27FC236}">
                <a16:creationId xmlns:a16="http://schemas.microsoft.com/office/drawing/2014/main" id="{8C4667A5-C77D-B7E0-856F-FF331EBC82D3}"/>
              </a:ext>
            </a:extLst>
          </p:cNvPr>
          <p:cNvSpPr txBox="1"/>
          <p:nvPr/>
        </p:nvSpPr>
        <p:spPr>
          <a:xfrm>
            <a:off x="1007165" y="1038781"/>
            <a:ext cx="1934817" cy="369332"/>
          </a:xfrm>
          <a:prstGeom prst="rect">
            <a:avLst/>
          </a:prstGeom>
          <a:noFill/>
        </p:spPr>
        <p:txBody>
          <a:bodyPr wrap="square" rtlCol="0">
            <a:spAutoFit/>
          </a:bodyPr>
          <a:lstStyle/>
          <a:p>
            <a:r>
              <a:rPr kumimoji="1" lang="en-US" altLang="ja-JP" dirty="0">
                <a:latin typeface="HGP創英角ｺﾞｼｯｸUB" panose="020B0900000000000000" pitchFamily="50" charset="-128"/>
                <a:ea typeface="HGP創英角ｺﾞｼｯｸUB" panose="020B0900000000000000" pitchFamily="50" charset="-128"/>
              </a:rPr>
              <a:t>【Q17</a:t>
            </a:r>
            <a:r>
              <a:rPr kumimoji="1" lang="ja-JP" altLang="en-US" dirty="0">
                <a:latin typeface="HGP創英角ｺﾞｼｯｸUB" panose="020B0900000000000000" pitchFamily="50" charset="-128"/>
                <a:ea typeface="HGP創英角ｺﾞｼｯｸUB" panose="020B0900000000000000" pitchFamily="50" charset="-128"/>
              </a:rPr>
              <a:t>　満足度</a:t>
            </a:r>
            <a:r>
              <a:rPr kumimoji="1" lang="en-US" altLang="ja-JP" dirty="0">
                <a:latin typeface="HGP創英角ｺﾞｼｯｸUB" panose="020B0900000000000000" pitchFamily="50" charset="-128"/>
                <a:ea typeface="HGP創英角ｺﾞｼｯｸUB" panose="020B0900000000000000" pitchFamily="50" charset="-128"/>
              </a:rPr>
              <a:t>】</a:t>
            </a:r>
          </a:p>
        </p:txBody>
      </p:sp>
      <p:sp>
        <p:nvSpPr>
          <p:cNvPr id="6" name="テキスト ボックス 5">
            <a:extLst>
              <a:ext uri="{FF2B5EF4-FFF2-40B4-BE49-F238E27FC236}">
                <a16:creationId xmlns:a16="http://schemas.microsoft.com/office/drawing/2014/main" id="{9A955AB0-C819-48ED-574F-D5F7251B128B}"/>
              </a:ext>
            </a:extLst>
          </p:cNvPr>
          <p:cNvSpPr txBox="1"/>
          <p:nvPr/>
        </p:nvSpPr>
        <p:spPr>
          <a:xfrm>
            <a:off x="649357" y="1408113"/>
            <a:ext cx="5261113" cy="5016758"/>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（とても満足している理由）</a:t>
            </a:r>
            <a:endParaRPr kumimoji="1" lang="en-US" altLang="ja-JP" sz="1600" dirty="0">
              <a:latin typeface="HGPｺﾞｼｯｸM" panose="020B0600000000000000" pitchFamily="50" charset="-128"/>
              <a:ea typeface="HGPｺﾞｼｯｸM" panose="020B0600000000000000" pitchFamily="50" charset="-128"/>
            </a:endParaRPr>
          </a:p>
          <a:p>
            <a:r>
              <a:rPr kumimoji="1" lang="ja-JP" altLang="en-US" sz="1600" dirty="0"/>
              <a:t>・親も子どもも、すくっぴーに行くことがとても楽</a:t>
            </a:r>
            <a:endParaRPr kumimoji="1" lang="en-US" altLang="ja-JP" sz="1600" dirty="0"/>
          </a:p>
          <a:p>
            <a:r>
              <a:rPr lang="ja-JP" altLang="en-US" sz="1600" dirty="0"/>
              <a:t>　</a:t>
            </a:r>
            <a:r>
              <a:rPr kumimoji="1" lang="ja-JP" altLang="en-US" sz="1600" dirty="0"/>
              <a:t>しいと感じている。</a:t>
            </a:r>
            <a:endParaRPr kumimoji="1" lang="en-US" altLang="ja-JP" sz="1600" dirty="0"/>
          </a:p>
          <a:p>
            <a:r>
              <a:rPr lang="ja-JP" altLang="en-US" sz="1600" dirty="0"/>
              <a:t>・</a:t>
            </a:r>
            <a:r>
              <a:rPr kumimoji="1" lang="ja-JP" altLang="en-US" sz="1600" dirty="0"/>
              <a:t>すくっぴーに通うようになって子どもの人見知り</a:t>
            </a:r>
            <a:endParaRPr kumimoji="1" lang="en-US" altLang="ja-JP" sz="1600" dirty="0"/>
          </a:p>
          <a:p>
            <a:r>
              <a:rPr lang="ja-JP" altLang="en-US" sz="1600" dirty="0"/>
              <a:t>　</a:t>
            </a:r>
            <a:r>
              <a:rPr kumimoji="1" lang="ja-JP" altLang="en-US" sz="1600" dirty="0"/>
              <a:t>が減り、少しづつ成長している。</a:t>
            </a:r>
            <a:endParaRPr kumimoji="1" lang="en-US" altLang="ja-JP" sz="1600" dirty="0"/>
          </a:p>
          <a:p>
            <a:r>
              <a:rPr lang="ja-JP" altLang="en-US" sz="1600" dirty="0"/>
              <a:t>・</a:t>
            </a:r>
            <a:r>
              <a:rPr kumimoji="1" lang="ja-JP" altLang="en-US" sz="1600" dirty="0"/>
              <a:t>子どもがいつも楽しそうで家より広いところで先</a:t>
            </a:r>
            <a:endParaRPr kumimoji="1" lang="en-US" altLang="ja-JP" sz="1600" dirty="0"/>
          </a:p>
          <a:p>
            <a:r>
              <a:rPr lang="ja-JP" altLang="en-US" sz="1600" dirty="0"/>
              <a:t>　</a:t>
            </a:r>
            <a:r>
              <a:rPr kumimoji="1" lang="ja-JP" altLang="en-US" sz="1600" dirty="0"/>
              <a:t>生方との交流もできるのでとても楽しい。</a:t>
            </a:r>
            <a:endParaRPr kumimoji="1" lang="en-US" altLang="ja-JP" sz="1600" dirty="0"/>
          </a:p>
          <a:p>
            <a:r>
              <a:rPr lang="ja-JP" altLang="en-US" sz="1600" dirty="0"/>
              <a:t>・</a:t>
            </a:r>
            <a:r>
              <a:rPr kumimoji="1" lang="ja-JP" altLang="en-US" sz="1600" dirty="0"/>
              <a:t>明るい雰囲気がとっても良い。</a:t>
            </a:r>
            <a:endParaRPr kumimoji="1" lang="en-US" altLang="ja-JP" sz="1600" dirty="0"/>
          </a:p>
          <a:p>
            <a:r>
              <a:rPr lang="ja-JP" altLang="en-US" sz="1600" dirty="0"/>
              <a:t>・</a:t>
            </a:r>
            <a:r>
              <a:rPr kumimoji="1" lang="ja-JP" altLang="en-US" sz="1600" dirty="0"/>
              <a:t>子どもたちが楽しそうで、スタッフの方の雰囲気</a:t>
            </a:r>
            <a:endParaRPr kumimoji="1" lang="en-US" altLang="ja-JP" sz="1600" dirty="0"/>
          </a:p>
          <a:p>
            <a:r>
              <a:rPr lang="ja-JP" altLang="en-US" sz="1600" dirty="0"/>
              <a:t>　</a:t>
            </a:r>
            <a:r>
              <a:rPr kumimoji="1" lang="ja-JP" altLang="en-US" sz="1600" dirty="0"/>
              <a:t>も良い。</a:t>
            </a:r>
            <a:endParaRPr kumimoji="1" lang="en-US" altLang="ja-JP" sz="1600" dirty="0"/>
          </a:p>
          <a:p>
            <a:r>
              <a:rPr lang="ja-JP" altLang="en-US" sz="1600" dirty="0"/>
              <a:t>・</a:t>
            </a:r>
            <a:r>
              <a:rPr kumimoji="1" lang="ja-JP" altLang="en-US" sz="1600" dirty="0"/>
              <a:t>子どもが毎日来たがるので。</a:t>
            </a:r>
            <a:endParaRPr kumimoji="1" lang="en-US" altLang="ja-JP" sz="1600" dirty="0"/>
          </a:p>
          <a:p>
            <a:r>
              <a:rPr lang="ja-JP" altLang="en-US" sz="1600" dirty="0"/>
              <a:t>・</a:t>
            </a:r>
            <a:r>
              <a:rPr kumimoji="1" lang="ja-JP" altLang="en-US" sz="1600" dirty="0"/>
              <a:t>４年くらい通っているが、子どもたちが楽しく遊</a:t>
            </a:r>
            <a:endParaRPr kumimoji="1" lang="en-US" altLang="ja-JP" sz="1600" dirty="0"/>
          </a:p>
          <a:p>
            <a:r>
              <a:rPr lang="ja-JP" altLang="en-US" sz="1600" dirty="0"/>
              <a:t>　</a:t>
            </a:r>
            <a:r>
              <a:rPr kumimoji="1" lang="ja-JP" altLang="en-US" sz="1600" dirty="0"/>
              <a:t>んでいるようだ。</a:t>
            </a:r>
            <a:endParaRPr kumimoji="1" lang="en-US" altLang="ja-JP" sz="1600" dirty="0"/>
          </a:p>
          <a:p>
            <a:r>
              <a:rPr lang="ja-JP" altLang="en-US" sz="1600" dirty="0"/>
              <a:t>・</a:t>
            </a:r>
            <a:r>
              <a:rPr kumimoji="1" lang="ja-JP" altLang="en-US" sz="1600" dirty="0"/>
              <a:t>家にいるときの何倍も子どもが楽しそうにしてい</a:t>
            </a:r>
            <a:endParaRPr kumimoji="1" lang="en-US" altLang="ja-JP" sz="1600" dirty="0"/>
          </a:p>
          <a:p>
            <a:r>
              <a:rPr lang="ja-JP" altLang="en-US" sz="1600" dirty="0"/>
              <a:t>　</a:t>
            </a:r>
            <a:r>
              <a:rPr kumimoji="1" lang="ja-JP" altLang="en-US" sz="1600" dirty="0"/>
              <a:t>て親もうれしいです。</a:t>
            </a:r>
            <a:endParaRPr kumimoji="1" lang="en-US" altLang="ja-JP" sz="1600" dirty="0"/>
          </a:p>
          <a:p>
            <a:r>
              <a:rPr lang="ja-JP" altLang="en-US" sz="1600" dirty="0"/>
              <a:t>・</a:t>
            </a:r>
            <a:r>
              <a:rPr kumimoji="1" lang="ja-JP" altLang="en-US" sz="1600" dirty="0"/>
              <a:t>市外から利用させていただいていますが、また</a:t>
            </a:r>
            <a:endParaRPr kumimoji="1" lang="en-US" altLang="ja-JP" sz="1600" dirty="0"/>
          </a:p>
          <a:p>
            <a:r>
              <a:rPr lang="ja-JP" altLang="en-US" sz="1600" dirty="0"/>
              <a:t>　</a:t>
            </a:r>
            <a:r>
              <a:rPr kumimoji="1" lang="ja-JP" altLang="en-US" sz="1600" dirty="0"/>
              <a:t>利用したいといつも思える場所です。</a:t>
            </a:r>
            <a:endParaRPr kumimoji="1" lang="en-US" altLang="ja-JP" sz="1600" dirty="0"/>
          </a:p>
          <a:p>
            <a:r>
              <a:rPr lang="ja-JP" altLang="en-US" sz="1600" dirty="0"/>
              <a:t>・</a:t>
            </a:r>
            <a:r>
              <a:rPr kumimoji="1" lang="ja-JP" altLang="en-US" sz="1600" dirty="0"/>
              <a:t>子どもの性格をよく理解してくださっていて対応</a:t>
            </a:r>
            <a:endParaRPr kumimoji="1" lang="en-US" altLang="ja-JP" sz="1600" dirty="0"/>
          </a:p>
          <a:p>
            <a:r>
              <a:rPr lang="ja-JP" altLang="en-US" sz="1600" dirty="0"/>
              <a:t>　</a:t>
            </a:r>
            <a:r>
              <a:rPr kumimoji="1" lang="ja-JP" altLang="en-US" sz="1600" dirty="0"/>
              <a:t>してくれるところです。</a:t>
            </a:r>
            <a:endParaRPr kumimoji="1" lang="en-US" altLang="ja-JP" sz="1600" dirty="0"/>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7" name="テキスト ボックス 6">
            <a:extLst>
              <a:ext uri="{FF2B5EF4-FFF2-40B4-BE49-F238E27FC236}">
                <a16:creationId xmlns:a16="http://schemas.microsoft.com/office/drawing/2014/main" id="{58687236-7DC5-A9FC-19E4-42AC8188A5B1}"/>
              </a:ext>
            </a:extLst>
          </p:cNvPr>
          <p:cNvSpPr txBox="1"/>
          <p:nvPr/>
        </p:nvSpPr>
        <p:spPr>
          <a:xfrm>
            <a:off x="6453811" y="1654334"/>
            <a:ext cx="5261113" cy="4770537"/>
          </a:xfrm>
          <a:prstGeom prst="rect">
            <a:avLst/>
          </a:prstGeom>
          <a:noFill/>
        </p:spPr>
        <p:txBody>
          <a:bodyPr wrap="square" rtlCol="0">
            <a:spAutoFit/>
          </a:bodyPr>
          <a:lstStyle/>
          <a:p>
            <a:r>
              <a:rPr lang="ja-JP" altLang="en-US" sz="1600" dirty="0"/>
              <a:t>・</a:t>
            </a:r>
            <a:r>
              <a:rPr kumimoji="1" lang="ja-JP" altLang="en-US" sz="1600" dirty="0"/>
              <a:t>土日開館しているのが有難い。</a:t>
            </a:r>
            <a:endParaRPr kumimoji="1" lang="en-US" altLang="ja-JP" sz="1600" dirty="0"/>
          </a:p>
          <a:p>
            <a:r>
              <a:rPr lang="ja-JP" altLang="en-US" sz="1600" dirty="0"/>
              <a:t>・</a:t>
            </a:r>
            <a:r>
              <a:rPr kumimoji="1" lang="ja-JP" altLang="en-US" sz="1600" dirty="0"/>
              <a:t>広くて子どもがのびのび動きまわれて助かります。</a:t>
            </a:r>
            <a:endParaRPr kumimoji="1" lang="en-US" altLang="ja-JP" sz="1600" dirty="0"/>
          </a:p>
          <a:p>
            <a:r>
              <a:rPr lang="ja-JP" altLang="en-US" sz="1600" dirty="0"/>
              <a:t>・</a:t>
            </a:r>
            <a:r>
              <a:rPr kumimoji="1" lang="ja-JP" altLang="en-US" sz="1600" dirty="0"/>
              <a:t>こどもも楽しく遊べて、親も相談や交流ができる</a:t>
            </a:r>
            <a:endParaRPr kumimoji="1" lang="en-US" altLang="ja-JP" sz="1600" dirty="0"/>
          </a:p>
          <a:p>
            <a:r>
              <a:rPr lang="ja-JP" altLang="en-US" sz="1600" dirty="0"/>
              <a:t>　</a:t>
            </a:r>
            <a:r>
              <a:rPr kumimoji="1" lang="ja-JP" altLang="en-US" sz="1600" dirty="0"/>
              <a:t>のでとてもいいです。</a:t>
            </a:r>
            <a:endParaRPr kumimoji="1" lang="en-US" altLang="ja-JP" sz="1600" dirty="0"/>
          </a:p>
          <a:p>
            <a:r>
              <a:rPr lang="ja-JP" altLang="en-US" sz="1600" dirty="0"/>
              <a:t>・</a:t>
            </a:r>
            <a:r>
              <a:rPr kumimoji="1" lang="ja-JP" altLang="en-US" sz="1600" dirty="0"/>
              <a:t>いつも清潔感があって安心して遊ばせられる。</a:t>
            </a:r>
            <a:endParaRPr kumimoji="1" lang="en-US" altLang="ja-JP" sz="1600" dirty="0"/>
          </a:p>
          <a:p>
            <a:r>
              <a:rPr lang="ja-JP" altLang="en-US" sz="1600" dirty="0"/>
              <a:t>・</a:t>
            </a:r>
            <a:r>
              <a:rPr kumimoji="1" lang="ja-JP" altLang="en-US" sz="1600" dirty="0"/>
              <a:t>子どもが喜んで遊んでいる。</a:t>
            </a:r>
            <a:endParaRPr kumimoji="1" lang="en-US" altLang="ja-JP" sz="1600" dirty="0"/>
          </a:p>
          <a:p>
            <a:r>
              <a:rPr lang="ja-JP" altLang="en-US" sz="1600" dirty="0"/>
              <a:t>・</a:t>
            </a:r>
            <a:r>
              <a:rPr kumimoji="1" lang="ja-JP" altLang="en-US" sz="1600" dirty="0"/>
              <a:t>のびすくと併用しているが、スタッフさんが常に</a:t>
            </a:r>
            <a:endParaRPr kumimoji="1" lang="en-US" altLang="ja-JP" sz="1600" dirty="0"/>
          </a:p>
          <a:p>
            <a:r>
              <a:rPr lang="ja-JP" altLang="en-US" sz="1600" dirty="0"/>
              <a:t>　</a:t>
            </a:r>
            <a:r>
              <a:rPr kumimoji="1" lang="ja-JP" altLang="en-US" sz="1600" dirty="0"/>
              <a:t>ひろばに居てくださり、子どもとも遊んでくれる</a:t>
            </a:r>
            <a:endParaRPr kumimoji="1" lang="en-US" altLang="ja-JP" sz="1600" dirty="0"/>
          </a:p>
          <a:p>
            <a:r>
              <a:rPr lang="ja-JP" altLang="en-US" sz="1600" dirty="0"/>
              <a:t>　</a:t>
            </a:r>
            <a:r>
              <a:rPr kumimoji="1" lang="ja-JP" altLang="en-US" sz="1600" dirty="0"/>
              <a:t>点がとても有難い。</a:t>
            </a:r>
            <a:endParaRPr kumimoji="1" lang="en-US" altLang="ja-JP" sz="1600" dirty="0"/>
          </a:p>
          <a:p>
            <a:r>
              <a:rPr lang="ja-JP" altLang="en-US" sz="1600" dirty="0"/>
              <a:t>・</a:t>
            </a:r>
            <a:r>
              <a:rPr kumimoji="1" lang="ja-JP" altLang="en-US" sz="1600" dirty="0"/>
              <a:t>スタッフ方の雰囲気が良く、施設もきれいで安心</a:t>
            </a:r>
            <a:endParaRPr kumimoji="1" lang="en-US" altLang="ja-JP" sz="1600" dirty="0"/>
          </a:p>
          <a:p>
            <a:r>
              <a:rPr lang="ja-JP" altLang="en-US" sz="1600" dirty="0"/>
              <a:t>　</a:t>
            </a:r>
            <a:r>
              <a:rPr kumimoji="1" lang="ja-JP" altLang="en-US" sz="1600" dirty="0"/>
              <a:t>して利用できるから。</a:t>
            </a:r>
            <a:endParaRPr kumimoji="1" lang="en-US" altLang="ja-JP" sz="1600" dirty="0"/>
          </a:p>
          <a:p>
            <a:r>
              <a:rPr lang="ja-JP" altLang="en-US" sz="1600" dirty="0"/>
              <a:t>・</a:t>
            </a:r>
            <a:r>
              <a:rPr kumimoji="1" lang="ja-JP" altLang="en-US" sz="1600" dirty="0"/>
              <a:t>遊具なども充実しているから。</a:t>
            </a:r>
            <a:endParaRPr kumimoji="1" lang="en-US" altLang="ja-JP" sz="1600" dirty="0"/>
          </a:p>
          <a:p>
            <a:r>
              <a:rPr lang="ja-JP" altLang="en-US" sz="1600" dirty="0"/>
              <a:t>・</a:t>
            </a:r>
            <a:r>
              <a:rPr kumimoji="1" lang="ja-JP" altLang="en-US" sz="1600" dirty="0"/>
              <a:t>広くてきれい。スタッフのみなさんが優しい。</a:t>
            </a:r>
            <a:endParaRPr kumimoji="1" lang="en-US" altLang="ja-JP" sz="1600" dirty="0"/>
          </a:p>
          <a:p>
            <a:r>
              <a:rPr lang="ja-JP" altLang="en-US" sz="1600" dirty="0"/>
              <a:t>・</a:t>
            </a:r>
            <a:r>
              <a:rPr kumimoji="1" lang="ja-JP" altLang="en-US" sz="1600" dirty="0"/>
              <a:t>日曜にあいているのがたいへん助かります。</a:t>
            </a:r>
            <a:endParaRPr kumimoji="1" lang="en-US" altLang="ja-JP" sz="1600" dirty="0"/>
          </a:p>
          <a:p>
            <a:r>
              <a:rPr lang="ja-JP" altLang="en-US" sz="1600" dirty="0"/>
              <a:t>・</a:t>
            </a:r>
            <a:r>
              <a:rPr kumimoji="1" lang="ja-JP" altLang="en-US" sz="1600" dirty="0"/>
              <a:t>広くてきれいで職員さんたちも優しくて満足してい</a:t>
            </a:r>
            <a:endParaRPr kumimoji="1" lang="en-US" altLang="ja-JP" sz="1600" dirty="0"/>
          </a:p>
          <a:p>
            <a:r>
              <a:rPr lang="ja-JP" altLang="en-US" sz="1600" dirty="0"/>
              <a:t>　</a:t>
            </a:r>
            <a:r>
              <a:rPr kumimoji="1" lang="ja-JP" altLang="en-US" sz="1600" dirty="0"/>
              <a:t>ます。</a:t>
            </a:r>
            <a:endParaRPr kumimoji="1" lang="en-US" altLang="ja-JP" sz="1600" dirty="0"/>
          </a:p>
          <a:p>
            <a:r>
              <a:rPr lang="ja-JP" altLang="en-US" sz="1600" dirty="0"/>
              <a:t>・</a:t>
            </a:r>
            <a:r>
              <a:rPr kumimoji="1" lang="ja-JP" altLang="en-US" sz="1600" dirty="0"/>
              <a:t>子育ての大きな支えになっている。子どもも親も楽</a:t>
            </a:r>
            <a:endParaRPr kumimoji="1" lang="en-US" altLang="ja-JP" sz="1600" dirty="0"/>
          </a:p>
          <a:p>
            <a:r>
              <a:rPr lang="ja-JP" altLang="en-US" sz="1600" dirty="0"/>
              <a:t>　</a:t>
            </a:r>
            <a:r>
              <a:rPr kumimoji="1" lang="ja-JP" altLang="en-US" sz="1600" dirty="0"/>
              <a:t>しめるため。</a:t>
            </a:r>
            <a:endParaRPr kumimoji="1" lang="en-US" altLang="ja-JP" sz="1600" dirty="0"/>
          </a:p>
          <a:p>
            <a:endParaRPr kumimoji="1" lang="ja-JP" altLang="en-US" sz="1600" dirty="0"/>
          </a:p>
        </p:txBody>
      </p:sp>
    </p:spTree>
    <p:extLst>
      <p:ext uri="{BB962C8B-B14F-4D97-AF65-F5344CB8AC3E}">
        <p14:creationId xmlns:p14="http://schemas.microsoft.com/office/powerpoint/2010/main" val="2954658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C3E85C64-779A-FF5C-225C-32DAE27D8DCA}"/>
              </a:ext>
            </a:extLst>
          </p:cNvPr>
          <p:cNvSpPr txBox="1"/>
          <p:nvPr/>
        </p:nvSpPr>
        <p:spPr>
          <a:xfrm>
            <a:off x="636105" y="1182826"/>
            <a:ext cx="5261113" cy="5262979"/>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（とても満足している理由）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子どもも他の子どもを見て成長している気がする</a:t>
            </a:r>
            <a:endParaRPr kumimoji="1" lang="en-US" altLang="ja-JP" sz="1600" dirty="0"/>
          </a:p>
          <a:p>
            <a:r>
              <a:rPr lang="ja-JP" altLang="en-US" sz="1600" dirty="0"/>
              <a:t>　</a:t>
            </a:r>
            <a:r>
              <a:rPr kumimoji="1" lang="ja-JP" altLang="en-US" sz="1600" dirty="0"/>
              <a:t>から。</a:t>
            </a:r>
            <a:endParaRPr kumimoji="1" lang="en-US" altLang="ja-JP" sz="1600" dirty="0"/>
          </a:p>
          <a:p>
            <a:r>
              <a:rPr lang="ja-JP" altLang="en-US" sz="1600" dirty="0"/>
              <a:t>・</a:t>
            </a:r>
            <a:r>
              <a:rPr kumimoji="1" lang="ja-JP" altLang="en-US" sz="1600" dirty="0"/>
              <a:t>利用しやすい雰囲気だから。スタッフの方々が</a:t>
            </a:r>
            <a:endParaRPr kumimoji="1" lang="en-US" altLang="ja-JP" sz="1600" dirty="0"/>
          </a:p>
          <a:p>
            <a:r>
              <a:rPr lang="ja-JP" altLang="en-US" sz="1600" dirty="0"/>
              <a:t>　</a:t>
            </a:r>
            <a:r>
              <a:rPr kumimoji="1" lang="ja-JP" altLang="en-US" sz="1600" dirty="0"/>
              <a:t>いつも笑顔で優しいから。</a:t>
            </a:r>
            <a:endParaRPr kumimoji="1" lang="en-US" altLang="ja-JP" sz="1600" dirty="0"/>
          </a:p>
          <a:p>
            <a:r>
              <a:rPr lang="ja-JP" altLang="en-US" sz="1600" dirty="0"/>
              <a:t>・</a:t>
            </a:r>
            <a:r>
              <a:rPr kumimoji="1" lang="ja-JP" altLang="en-US" sz="1600" dirty="0"/>
              <a:t>楽しく利用しています。</a:t>
            </a:r>
            <a:endParaRPr kumimoji="1" lang="en-US" altLang="ja-JP" sz="1600" dirty="0"/>
          </a:p>
          <a:p>
            <a:r>
              <a:rPr lang="ja-JP" altLang="en-US" sz="1600" dirty="0"/>
              <a:t>・</a:t>
            </a:r>
            <a:r>
              <a:rPr kumimoji="1" lang="ja-JP" altLang="en-US" sz="1600" dirty="0"/>
              <a:t>無料で利用できる。</a:t>
            </a:r>
            <a:endParaRPr kumimoji="1" lang="en-US" altLang="ja-JP" sz="1600" dirty="0"/>
          </a:p>
          <a:p>
            <a:r>
              <a:rPr lang="ja-JP" altLang="en-US" sz="1600" dirty="0"/>
              <a:t>・</a:t>
            </a:r>
            <a:r>
              <a:rPr kumimoji="1" lang="ja-JP" altLang="en-US" sz="1600" dirty="0"/>
              <a:t>広い遊び場で、安全に遊ばせられる。スタッフさん</a:t>
            </a:r>
            <a:endParaRPr kumimoji="1" lang="en-US" altLang="ja-JP" sz="1600" dirty="0"/>
          </a:p>
          <a:p>
            <a:r>
              <a:rPr lang="ja-JP" altLang="en-US" sz="1600" dirty="0"/>
              <a:t>　</a:t>
            </a:r>
            <a:r>
              <a:rPr kumimoji="1" lang="ja-JP" altLang="en-US" sz="1600" dirty="0"/>
              <a:t>が常にいるので安心。</a:t>
            </a:r>
            <a:endParaRPr kumimoji="1" lang="en-US" altLang="ja-JP" sz="1600" dirty="0"/>
          </a:p>
          <a:p>
            <a:r>
              <a:rPr lang="ja-JP" altLang="en-US" sz="1600" dirty="0"/>
              <a:t>・</a:t>
            </a:r>
            <a:r>
              <a:rPr kumimoji="1" lang="ja-JP" altLang="en-US" sz="1600" dirty="0"/>
              <a:t>スタッフの方たちそれぞれが子どもを気にかけて</a:t>
            </a:r>
            <a:endParaRPr kumimoji="1" lang="en-US" altLang="ja-JP" sz="1600" dirty="0"/>
          </a:p>
          <a:p>
            <a:r>
              <a:rPr lang="ja-JP" altLang="en-US" sz="1600" dirty="0"/>
              <a:t>　</a:t>
            </a:r>
            <a:r>
              <a:rPr kumimoji="1" lang="ja-JP" altLang="en-US" sz="1600" dirty="0"/>
              <a:t>くれるところ。</a:t>
            </a:r>
            <a:endParaRPr kumimoji="1" lang="en-US" altLang="ja-JP" sz="1600" dirty="0"/>
          </a:p>
          <a:p>
            <a:r>
              <a:rPr lang="ja-JP" altLang="en-US" sz="1600" dirty="0"/>
              <a:t>・</a:t>
            </a:r>
            <a:r>
              <a:rPr kumimoji="1" lang="ja-JP" altLang="en-US" sz="1600" dirty="0"/>
              <a:t>広くて小さい時期から大きい年齢になっても遊べる</a:t>
            </a:r>
            <a:endParaRPr kumimoji="1" lang="en-US" altLang="ja-JP" sz="1600" dirty="0"/>
          </a:p>
          <a:p>
            <a:r>
              <a:rPr lang="ja-JP" altLang="en-US" sz="1600" dirty="0"/>
              <a:t>　</a:t>
            </a:r>
            <a:r>
              <a:rPr kumimoji="1" lang="ja-JP" altLang="en-US" sz="1600" dirty="0"/>
              <a:t>から。</a:t>
            </a:r>
            <a:endParaRPr kumimoji="1" lang="en-US" altLang="ja-JP" sz="1600" dirty="0"/>
          </a:p>
          <a:p>
            <a:r>
              <a:rPr lang="ja-JP" altLang="en-US" sz="1600" dirty="0"/>
              <a:t>・</a:t>
            </a:r>
            <a:r>
              <a:rPr kumimoji="1" lang="ja-JP" altLang="en-US" sz="1600" dirty="0"/>
              <a:t>冬でも安心して遊ばせられるため。</a:t>
            </a:r>
            <a:endParaRPr kumimoji="1" lang="en-US" altLang="ja-JP" sz="1600" dirty="0"/>
          </a:p>
          <a:p>
            <a:r>
              <a:rPr lang="ja-JP" altLang="en-US" sz="1600" dirty="0"/>
              <a:t>・</a:t>
            </a:r>
            <a:r>
              <a:rPr kumimoji="1" lang="ja-JP" altLang="en-US" sz="1600" dirty="0"/>
              <a:t>遊ぶものがたくさんで子どもが満足している。</a:t>
            </a:r>
            <a:endParaRPr kumimoji="1" lang="en-US" altLang="ja-JP" sz="1600" dirty="0"/>
          </a:p>
          <a:p>
            <a:r>
              <a:rPr lang="ja-JP" altLang="en-US" sz="1600" dirty="0"/>
              <a:t>・</a:t>
            </a:r>
            <a:r>
              <a:rPr kumimoji="1" lang="ja-JP" altLang="en-US" sz="1600" dirty="0"/>
              <a:t>保育士のみなさまがとてもやさしくしてくれる。</a:t>
            </a:r>
            <a:endParaRPr kumimoji="1" lang="en-US" altLang="ja-JP" sz="1600" dirty="0"/>
          </a:p>
          <a:p>
            <a:r>
              <a:rPr lang="ja-JP" altLang="en-US" sz="1600" dirty="0"/>
              <a:t>　</a:t>
            </a:r>
            <a:r>
              <a:rPr kumimoji="1" lang="ja-JP" altLang="en-US" sz="1600" dirty="0"/>
              <a:t>子の名前を覚えてくれる。</a:t>
            </a:r>
            <a:endParaRPr kumimoji="1" lang="en-US" altLang="ja-JP" sz="1600" dirty="0"/>
          </a:p>
          <a:p>
            <a:r>
              <a:rPr lang="ja-JP" altLang="en-US" sz="1600" dirty="0"/>
              <a:t>・</a:t>
            </a:r>
            <a:r>
              <a:rPr kumimoji="1" lang="ja-JP" altLang="en-US" sz="1600" dirty="0"/>
              <a:t>予約が不要でいつでもふらっと遊びに来れるし、</a:t>
            </a:r>
            <a:endParaRPr kumimoji="1" lang="en-US" altLang="ja-JP" sz="1600" dirty="0"/>
          </a:p>
          <a:p>
            <a:r>
              <a:rPr lang="ja-JP" altLang="en-US" sz="1600" dirty="0"/>
              <a:t>　</a:t>
            </a:r>
            <a:r>
              <a:rPr kumimoji="1" lang="ja-JP" altLang="en-US" sz="1600" dirty="0"/>
              <a:t>危ない物がないので親もゆっくり見守って過ごせる。</a:t>
            </a:r>
            <a:endParaRPr kumimoji="1" lang="en-US" altLang="ja-JP" sz="1600" dirty="0"/>
          </a:p>
          <a:p>
            <a:r>
              <a:rPr lang="ja-JP" altLang="en-US" sz="1600" dirty="0"/>
              <a:t>・</a:t>
            </a:r>
            <a:r>
              <a:rPr kumimoji="1" lang="ja-JP" altLang="en-US" sz="1600" dirty="0"/>
              <a:t>いつもたいへんお世話になっており、親のリフレッ</a:t>
            </a:r>
            <a:endParaRPr kumimoji="1" lang="en-US" altLang="ja-JP" sz="1600" dirty="0"/>
          </a:p>
          <a:p>
            <a:r>
              <a:rPr lang="ja-JP" altLang="en-US" sz="1600" dirty="0"/>
              <a:t>　</a:t>
            </a:r>
            <a:r>
              <a:rPr kumimoji="1" lang="ja-JP" altLang="en-US" sz="1600" dirty="0"/>
              <a:t>シュにかかせない存在だから。</a:t>
            </a:r>
            <a:endParaRPr kumimoji="1" lang="en-US" altLang="ja-JP" sz="1600" dirty="0"/>
          </a:p>
        </p:txBody>
      </p:sp>
      <p:sp>
        <p:nvSpPr>
          <p:cNvPr id="5" name="テキスト ボックス 4">
            <a:extLst>
              <a:ext uri="{FF2B5EF4-FFF2-40B4-BE49-F238E27FC236}">
                <a16:creationId xmlns:a16="http://schemas.microsoft.com/office/drawing/2014/main" id="{153427D6-179C-70AD-0318-203A425DA6E7}"/>
              </a:ext>
            </a:extLst>
          </p:cNvPr>
          <p:cNvSpPr txBox="1"/>
          <p:nvPr/>
        </p:nvSpPr>
        <p:spPr>
          <a:xfrm>
            <a:off x="6626090" y="1429047"/>
            <a:ext cx="5261113" cy="5262979"/>
          </a:xfrm>
          <a:prstGeom prst="rect">
            <a:avLst/>
          </a:prstGeom>
          <a:noFill/>
        </p:spPr>
        <p:txBody>
          <a:bodyPr wrap="square" rtlCol="0">
            <a:spAutoFit/>
          </a:bodyPr>
          <a:lstStyle/>
          <a:p>
            <a:r>
              <a:rPr lang="ja-JP" altLang="en-US" sz="1600" dirty="0"/>
              <a:t>・</a:t>
            </a:r>
            <a:r>
              <a:rPr kumimoji="1" lang="ja-JP" altLang="en-US" sz="1600" dirty="0"/>
              <a:t>センターの人も優しい方ばかりで、来るとほっと</a:t>
            </a:r>
            <a:endParaRPr kumimoji="1" lang="en-US" altLang="ja-JP" sz="1600" dirty="0"/>
          </a:p>
          <a:p>
            <a:r>
              <a:rPr lang="ja-JP" altLang="en-US" sz="1600" dirty="0"/>
              <a:t>　</a:t>
            </a:r>
            <a:r>
              <a:rPr kumimoji="1" lang="ja-JP" altLang="en-US" sz="1600" dirty="0"/>
              <a:t>します。いつもありがとうございます。</a:t>
            </a:r>
            <a:endParaRPr kumimoji="1" lang="en-US" altLang="ja-JP" sz="1600" dirty="0"/>
          </a:p>
          <a:p>
            <a:r>
              <a:rPr lang="ja-JP" altLang="en-US" sz="1600" dirty="0"/>
              <a:t>・</a:t>
            </a:r>
            <a:r>
              <a:rPr kumimoji="1" lang="ja-JP" altLang="en-US" sz="1600" dirty="0"/>
              <a:t>娘も私も楽しめる。</a:t>
            </a:r>
            <a:endParaRPr kumimoji="1" lang="en-US" altLang="ja-JP" sz="1600" dirty="0"/>
          </a:p>
          <a:p>
            <a:r>
              <a:rPr kumimoji="1" lang="ja-JP" altLang="en-US" sz="1600" dirty="0"/>
              <a:t>・いつも笑顔で迎えてくださり、感謝しています。</a:t>
            </a:r>
            <a:endParaRPr kumimoji="1" lang="en-US" altLang="ja-JP" sz="1600" dirty="0"/>
          </a:p>
          <a:p>
            <a:r>
              <a:rPr lang="ja-JP" altLang="en-US" sz="1600" dirty="0"/>
              <a:t>・</a:t>
            </a:r>
            <a:r>
              <a:rPr kumimoji="1" lang="ja-JP" altLang="en-US" sz="1600" dirty="0"/>
              <a:t>他自治体よりもきれいでうらやましいと言われる。　</a:t>
            </a:r>
            <a:endParaRPr kumimoji="1" lang="en-US" altLang="ja-JP" sz="1600" dirty="0"/>
          </a:p>
          <a:p>
            <a:r>
              <a:rPr lang="ja-JP" altLang="en-US" sz="1600" dirty="0"/>
              <a:t>　</a:t>
            </a:r>
            <a:r>
              <a:rPr kumimoji="1" lang="ja-JP" altLang="en-US" sz="1600" dirty="0"/>
              <a:t>床暖がありがたい。</a:t>
            </a:r>
            <a:endParaRPr kumimoji="1" lang="en-US" altLang="ja-JP" sz="1600" dirty="0"/>
          </a:p>
          <a:p>
            <a:r>
              <a:rPr lang="ja-JP" altLang="en-US" sz="1600" dirty="0"/>
              <a:t>・</a:t>
            </a:r>
            <a:r>
              <a:rPr kumimoji="1" lang="ja-JP" altLang="en-US" sz="1600" dirty="0"/>
              <a:t>自宅よりたくさん動けるし、おもちゃもあって子供　</a:t>
            </a:r>
            <a:endParaRPr kumimoji="1" lang="en-US" altLang="ja-JP" sz="1600" dirty="0"/>
          </a:p>
          <a:p>
            <a:r>
              <a:rPr lang="ja-JP" altLang="en-US" sz="1600" dirty="0"/>
              <a:t>　</a:t>
            </a:r>
            <a:r>
              <a:rPr kumimoji="1" lang="ja-JP" altLang="en-US" sz="1600" dirty="0"/>
              <a:t>も私も気分を変えられてとても満足です。</a:t>
            </a:r>
            <a:endParaRPr kumimoji="1" lang="en-US" altLang="ja-JP" sz="1600" dirty="0"/>
          </a:p>
          <a:p>
            <a:r>
              <a:rPr lang="ja-JP" altLang="en-US" sz="1600" dirty="0"/>
              <a:t>・</a:t>
            </a:r>
            <a:r>
              <a:rPr kumimoji="1" lang="ja-JP" altLang="en-US" sz="1600" dirty="0"/>
              <a:t>保育士さんたちがいてくださることで、安心して</a:t>
            </a:r>
            <a:endParaRPr kumimoji="1" lang="en-US" altLang="ja-JP" sz="1600" dirty="0"/>
          </a:p>
          <a:p>
            <a:r>
              <a:rPr lang="ja-JP" altLang="en-US" sz="1600" dirty="0"/>
              <a:t>　</a:t>
            </a:r>
            <a:r>
              <a:rPr kumimoji="1" lang="ja-JP" altLang="en-US" sz="1600" dirty="0"/>
              <a:t>遊ばせることが出来るため。</a:t>
            </a:r>
            <a:endParaRPr kumimoji="1" lang="en-US" altLang="ja-JP" sz="1600" dirty="0"/>
          </a:p>
          <a:p>
            <a:r>
              <a:rPr lang="ja-JP" altLang="en-US" sz="1600" dirty="0"/>
              <a:t>・</a:t>
            </a:r>
            <a:r>
              <a:rPr kumimoji="1" lang="ja-JP" altLang="en-US" sz="1600" dirty="0"/>
              <a:t>安心して子供を連れてこれる。</a:t>
            </a:r>
            <a:endParaRPr kumimoji="1" lang="en-US" altLang="ja-JP" sz="1600" dirty="0"/>
          </a:p>
          <a:p>
            <a:r>
              <a:rPr lang="ja-JP" altLang="en-US" sz="1600" dirty="0"/>
              <a:t>・</a:t>
            </a:r>
            <a:r>
              <a:rPr kumimoji="1" lang="ja-JP" altLang="en-US" sz="1600" dirty="0"/>
              <a:t>スタッフの皆様にはいつも丁寧に接していただいて、</a:t>
            </a:r>
            <a:endParaRPr kumimoji="1" lang="en-US" altLang="ja-JP" sz="1600" dirty="0"/>
          </a:p>
          <a:p>
            <a:r>
              <a:rPr lang="ja-JP" altLang="en-US" sz="1600" dirty="0"/>
              <a:t>　</a:t>
            </a:r>
            <a:r>
              <a:rPr kumimoji="1" lang="ja-JP" altLang="en-US" sz="1600" dirty="0"/>
              <a:t>大変お世話になっています。</a:t>
            </a:r>
            <a:endParaRPr kumimoji="1" lang="en-US" altLang="ja-JP" sz="1600" dirty="0"/>
          </a:p>
          <a:p>
            <a:r>
              <a:rPr kumimoji="1" lang="ja-JP" altLang="en-US" sz="1600" dirty="0"/>
              <a:t>・職員の方たちがみんなやさしい。</a:t>
            </a:r>
            <a:endParaRPr kumimoji="1" lang="en-US" altLang="ja-JP" sz="1600" dirty="0"/>
          </a:p>
          <a:p>
            <a:r>
              <a:rPr lang="ja-JP" altLang="en-US" sz="1600" dirty="0"/>
              <a:t>・</a:t>
            </a:r>
            <a:r>
              <a:rPr kumimoji="1" lang="ja-JP" altLang="en-US" sz="1600" dirty="0"/>
              <a:t>土曜、日曜日もやっているから。</a:t>
            </a:r>
            <a:endParaRPr kumimoji="1" lang="en-US" altLang="ja-JP" sz="1600" dirty="0"/>
          </a:p>
          <a:p>
            <a:r>
              <a:rPr lang="ja-JP" altLang="en-US" sz="1600" dirty="0"/>
              <a:t>・</a:t>
            </a:r>
            <a:r>
              <a:rPr kumimoji="1" lang="ja-JP" altLang="en-US" sz="1600" dirty="0"/>
              <a:t>施設の方の対応の素晴らしさ。</a:t>
            </a:r>
            <a:endParaRPr kumimoji="1" lang="en-US" altLang="ja-JP" sz="1600" dirty="0"/>
          </a:p>
          <a:p>
            <a:r>
              <a:rPr lang="ja-JP" altLang="en-US" sz="1600" dirty="0"/>
              <a:t>・</a:t>
            </a:r>
            <a:r>
              <a:rPr kumimoji="1" lang="ja-JP" altLang="en-US" sz="1600" dirty="0"/>
              <a:t>施設が清潔で過ごしやすい。職員の方々が皆さん</a:t>
            </a:r>
            <a:endParaRPr kumimoji="1" lang="en-US" altLang="ja-JP" sz="1600" dirty="0"/>
          </a:p>
          <a:p>
            <a:r>
              <a:rPr lang="ja-JP" altLang="en-US" sz="1600" dirty="0"/>
              <a:t>　</a:t>
            </a:r>
            <a:r>
              <a:rPr kumimoji="1" lang="ja-JP" altLang="en-US" sz="1600" dirty="0"/>
              <a:t>良くしてくださる。</a:t>
            </a:r>
            <a:endParaRPr kumimoji="1" lang="en-US" altLang="ja-JP" sz="1600" dirty="0"/>
          </a:p>
          <a:p>
            <a:r>
              <a:rPr lang="ja-JP" altLang="en-US" sz="1600" dirty="0"/>
              <a:t>・</a:t>
            </a:r>
            <a:r>
              <a:rPr kumimoji="1" lang="ja-JP" altLang="en-US" sz="1600" dirty="0"/>
              <a:t>充実した施設で良い。</a:t>
            </a:r>
            <a:endParaRPr kumimoji="1" lang="en-US" altLang="ja-JP" sz="1600" dirty="0"/>
          </a:p>
          <a:p>
            <a:r>
              <a:rPr lang="ja-JP" altLang="en-US" sz="1600" dirty="0"/>
              <a:t>・</a:t>
            </a:r>
            <a:r>
              <a:rPr kumimoji="1" lang="ja-JP" altLang="en-US" sz="1600" dirty="0"/>
              <a:t>のびのび子供を遊ばせることが出来る。</a:t>
            </a:r>
            <a:endParaRPr kumimoji="1" lang="en-US" altLang="ja-JP" sz="1600" dirty="0"/>
          </a:p>
          <a:p>
            <a:endParaRPr kumimoji="1" lang="ja-JP" altLang="en-US" sz="1600" dirty="0"/>
          </a:p>
        </p:txBody>
      </p:sp>
      <p:sp>
        <p:nvSpPr>
          <p:cNvPr id="6" name="テキスト ボックス 5">
            <a:extLst>
              <a:ext uri="{FF2B5EF4-FFF2-40B4-BE49-F238E27FC236}">
                <a16:creationId xmlns:a16="http://schemas.microsoft.com/office/drawing/2014/main" id="{FCE8A849-9EA3-592E-58F7-F80308490EF2}"/>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利用者アンケート（すくっぴーひろば）⑥</a:t>
            </a:r>
          </a:p>
        </p:txBody>
      </p:sp>
    </p:spTree>
    <p:extLst>
      <p:ext uri="{BB962C8B-B14F-4D97-AF65-F5344CB8AC3E}">
        <p14:creationId xmlns:p14="http://schemas.microsoft.com/office/powerpoint/2010/main" val="2171359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7EDD023-3837-B4BB-82A5-C573861E2C9B}"/>
              </a:ext>
            </a:extLst>
          </p:cNvPr>
          <p:cNvSpPr txBox="1"/>
          <p:nvPr/>
        </p:nvSpPr>
        <p:spPr>
          <a:xfrm>
            <a:off x="636105" y="1182826"/>
            <a:ext cx="5261113" cy="5262979"/>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（とても満足している理由）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子どもが家でのびのび遊べない分、広い場所年齢に</a:t>
            </a:r>
            <a:endParaRPr kumimoji="1" lang="en-US" altLang="ja-JP" sz="1600" dirty="0"/>
          </a:p>
          <a:p>
            <a:r>
              <a:rPr lang="ja-JP" altLang="en-US" sz="1600" dirty="0"/>
              <a:t>　</a:t>
            </a:r>
            <a:r>
              <a:rPr kumimoji="1" lang="ja-JP" altLang="en-US" sz="1600" dirty="0"/>
              <a:t>合ったおもちゃ等、知育をふまえた成長発達も促せ</a:t>
            </a:r>
            <a:endParaRPr kumimoji="1" lang="en-US" altLang="ja-JP" sz="1600" dirty="0"/>
          </a:p>
          <a:p>
            <a:r>
              <a:rPr lang="ja-JP" altLang="en-US" sz="1600" dirty="0"/>
              <a:t>　</a:t>
            </a:r>
            <a:r>
              <a:rPr kumimoji="1" lang="ja-JP" altLang="en-US" sz="1600" dirty="0"/>
              <a:t>る環境が整っているのでこういった場所はありがた</a:t>
            </a:r>
            <a:endParaRPr kumimoji="1" lang="en-US" altLang="ja-JP" sz="1600" dirty="0"/>
          </a:p>
          <a:p>
            <a:r>
              <a:rPr lang="ja-JP" altLang="en-US" sz="1600" dirty="0"/>
              <a:t>　</a:t>
            </a:r>
            <a:r>
              <a:rPr kumimoji="1" lang="ja-JP" altLang="en-US" sz="1600" dirty="0"/>
              <a:t>いです。</a:t>
            </a:r>
            <a:endParaRPr kumimoji="1" lang="en-US" altLang="ja-JP" sz="1600" dirty="0"/>
          </a:p>
          <a:p>
            <a:r>
              <a:rPr lang="ja-JP" altLang="en-US" sz="1600" dirty="0"/>
              <a:t>・</a:t>
            </a:r>
            <a:r>
              <a:rPr kumimoji="1" lang="ja-JP" altLang="en-US" sz="1600" dirty="0"/>
              <a:t>遊べるおもちゃが多い。</a:t>
            </a:r>
            <a:endParaRPr kumimoji="1" lang="en-US" altLang="ja-JP" sz="1600" dirty="0"/>
          </a:p>
          <a:p>
            <a:r>
              <a:rPr lang="ja-JP" altLang="en-US" sz="1600" dirty="0"/>
              <a:t>・いつ来</a:t>
            </a:r>
            <a:r>
              <a:rPr kumimoji="1" lang="ja-JP" altLang="en-US" sz="1600" dirty="0"/>
              <a:t>ても職員の方が明るく優しく、施設自体も</a:t>
            </a:r>
            <a:endParaRPr kumimoji="1" lang="en-US" altLang="ja-JP" sz="1600" dirty="0"/>
          </a:p>
          <a:p>
            <a:r>
              <a:rPr lang="ja-JP" altLang="en-US" sz="1600" dirty="0"/>
              <a:t>　</a:t>
            </a:r>
            <a:r>
              <a:rPr kumimoji="1" lang="ja-JP" altLang="en-US" sz="1600" dirty="0"/>
              <a:t>キレイで過ごしやすいです。</a:t>
            </a:r>
            <a:endParaRPr kumimoji="1" lang="en-US" altLang="ja-JP" sz="1600" dirty="0"/>
          </a:p>
          <a:p>
            <a:r>
              <a:rPr lang="ja-JP" altLang="en-US" sz="1600" dirty="0"/>
              <a:t>・</a:t>
            </a:r>
            <a:r>
              <a:rPr kumimoji="1" lang="ja-JP" altLang="en-US" sz="1600" dirty="0"/>
              <a:t>保育士さんがいるので安心。</a:t>
            </a:r>
            <a:endParaRPr kumimoji="1" lang="en-US" altLang="ja-JP" sz="1600" dirty="0"/>
          </a:p>
          <a:p>
            <a:r>
              <a:rPr lang="ja-JP" altLang="en-US" sz="1600" dirty="0"/>
              <a:t>・</a:t>
            </a:r>
            <a:r>
              <a:rPr kumimoji="1" lang="ja-JP" altLang="en-US" sz="1600" dirty="0"/>
              <a:t>子どもが遊べる場所があるだけでありがたい。</a:t>
            </a:r>
            <a:endParaRPr kumimoji="1" lang="en-US" altLang="ja-JP" sz="1600" dirty="0"/>
          </a:p>
          <a:p>
            <a:r>
              <a:rPr lang="ja-JP" altLang="en-US" sz="1600" dirty="0"/>
              <a:t>・</a:t>
            </a:r>
            <a:r>
              <a:rPr kumimoji="1" lang="ja-JP" altLang="en-US" sz="1600" dirty="0"/>
              <a:t>仙台市内など子どもが遊べる施設（特に屋内）が</a:t>
            </a:r>
            <a:endParaRPr kumimoji="1" lang="en-US" altLang="ja-JP" sz="1600" dirty="0"/>
          </a:p>
          <a:p>
            <a:r>
              <a:rPr lang="ja-JP" altLang="en-US" sz="1600" dirty="0"/>
              <a:t>　</a:t>
            </a:r>
            <a:r>
              <a:rPr kumimoji="1" lang="ja-JP" altLang="en-US" sz="1600" dirty="0"/>
              <a:t>少ないように感じる中、天候に左右されず利用でき</a:t>
            </a:r>
            <a:endParaRPr kumimoji="1" lang="en-US" altLang="ja-JP" sz="1600" dirty="0"/>
          </a:p>
          <a:p>
            <a:r>
              <a:rPr lang="ja-JP" altLang="en-US" sz="1600" dirty="0"/>
              <a:t>　</a:t>
            </a:r>
            <a:r>
              <a:rPr kumimoji="1" lang="ja-JP" altLang="en-US" sz="1600" dirty="0"/>
              <a:t>るのが有難い。</a:t>
            </a:r>
          </a:p>
          <a:p>
            <a:r>
              <a:rPr lang="ja-JP" altLang="en-US" sz="1600" dirty="0"/>
              <a:t>・</a:t>
            </a:r>
            <a:r>
              <a:rPr kumimoji="1" lang="ja-JP" altLang="en-US" sz="1600" dirty="0"/>
              <a:t>子どもが積極的に遊ぶ姿を見て、とても満足して</a:t>
            </a:r>
            <a:endParaRPr kumimoji="1" lang="en-US" altLang="ja-JP" sz="1600" dirty="0"/>
          </a:p>
          <a:p>
            <a:r>
              <a:rPr lang="ja-JP" altLang="en-US" sz="1600" dirty="0"/>
              <a:t>　</a:t>
            </a:r>
            <a:r>
              <a:rPr kumimoji="1" lang="ja-JP" altLang="en-US" sz="1600" dirty="0"/>
              <a:t>います。</a:t>
            </a:r>
            <a:endParaRPr kumimoji="1" lang="en-US" altLang="ja-JP" sz="1600" dirty="0"/>
          </a:p>
          <a:p>
            <a:r>
              <a:rPr lang="ja-JP" altLang="en-US" sz="1600" dirty="0"/>
              <a:t>・近い、楽しい、交流できる。スタッフとの会話の</a:t>
            </a:r>
            <a:endParaRPr lang="en-US" altLang="ja-JP" sz="1600" dirty="0"/>
          </a:p>
          <a:p>
            <a:r>
              <a:rPr lang="ja-JP" altLang="en-US" sz="1600" dirty="0"/>
              <a:t>　しやすさ等満足できます。</a:t>
            </a:r>
            <a:endParaRPr lang="en-US" altLang="ja-JP" sz="1600" dirty="0"/>
          </a:p>
          <a:p>
            <a:r>
              <a:rPr lang="ja-JP" altLang="en-US" sz="1600" dirty="0"/>
              <a:t>・</a:t>
            </a:r>
            <a:r>
              <a:rPr kumimoji="1" lang="ja-JP" altLang="en-US" sz="1600" dirty="0"/>
              <a:t>いつもおっ世話人なっています。</a:t>
            </a:r>
            <a:endParaRPr kumimoji="1" lang="en-US" altLang="ja-JP" sz="1600" dirty="0"/>
          </a:p>
          <a:p>
            <a:r>
              <a:rPr lang="ja-JP" altLang="en-US" sz="1600" dirty="0"/>
              <a:t>・</a:t>
            </a:r>
            <a:r>
              <a:rPr kumimoji="1" lang="ja-JP" altLang="en-US" sz="1600" dirty="0"/>
              <a:t>家の近くにある。</a:t>
            </a:r>
            <a:endParaRPr kumimoji="1" lang="en-US" altLang="ja-JP" sz="1600" dirty="0"/>
          </a:p>
          <a:p>
            <a:r>
              <a:rPr lang="ja-JP" altLang="en-US" sz="1600" dirty="0"/>
              <a:t>・</a:t>
            </a:r>
            <a:r>
              <a:rPr kumimoji="1" lang="ja-JP" altLang="en-US" sz="1600" dirty="0"/>
              <a:t>同じ境遇にある父親の方々との交流ができるため。</a:t>
            </a:r>
            <a:endParaRPr kumimoji="1" lang="en-US" altLang="ja-JP" sz="1600" dirty="0"/>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5" name="テキスト ボックス 4">
            <a:extLst>
              <a:ext uri="{FF2B5EF4-FFF2-40B4-BE49-F238E27FC236}">
                <a16:creationId xmlns:a16="http://schemas.microsoft.com/office/drawing/2014/main" id="{8B5D9629-4FD7-7DB2-6C59-6B8363F07A57}"/>
              </a:ext>
            </a:extLst>
          </p:cNvPr>
          <p:cNvSpPr txBox="1"/>
          <p:nvPr/>
        </p:nvSpPr>
        <p:spPr>
          <a:xfrm>
            <a:off x="6626090" y="1429047"/>
            <a:ext cx="5261113" cy="5262979"/>
          </a:xfrm>
          <a:prstGeom prst="rect">
            <a:avLst/>
          </a:prstGeom>
          <a:noFill/>
        </p:spPr>
        <p:txBody>
          <a:bodyPr wrap="square" rtlCol="0">
            <a:spAutoFit/>
          </a:bodyPr>
          <a:lstStyle/>
          <a:p>
            <a:r>
              <a:rPr lang="ja-JP" altLang="en-US" sz="1600" dirty="0"/>
              <a:t>・</a:t>
            </a:r>
            <a:r>
              <a:rPr kumimoji="1" lang="ja-JP" altLang="en-US" sz="1600" dirty="0"/>
              <a:t>子どもが遊ぶのに安全に利用でき、コンシェルジュ</a:t>
            </a:r>
            <a:endParaRPr kumimoji="1" lang="en-US" altLang="ja-JP" sz="1600" dirty="0"/>
          </a:p>
          <a:p>
            <a:r>
              <a:rPr lang="ja-JP" altLang="en-US" sz="1600" dirty="0"/>
              <a:t>　</a:t>
            </a:r>
            <a:r>
              <a:rPr kumimoji="1" lang="ja-JP" altLang="en-US" sz="1600" dirty="0"/>
              <a:t>の人がいるので相談しやすい。</a:t>
            </a:r>
            <a:endParaRPr kumimoji="1" lang="en-US" altLang="ja-JP" sz="1600" dirty="0"/>
          </a:p>
          <a:p>
            <a:r>
              <a:rPr lang="ja-JP" altLang="en-US" sz="1600" dirty="0"/>
              <a:t>・</a:t>
            </a:r>
            <a:r>
              <a:rPr kumimoji="1" lang="ja-JP" altLang="en-US" sz="1600" dirty="0"/>
              <a:t>玩具が充実している。職員が優しい。</a:t>
            </a:r>
            <a:endParaRPr kumimoji="1" lang="en-US" altLang="ja-JP" sz="1600" dirty="0"/>
          </a:p>
          <a:p>
            <a:r>
              <a:rPr lang="ja-JP" altLang="en-US" sz="1600" dirty="0"/>
              <a:t>・</a:t>
            </a:r>
            <a:r>
              <a:rPr kumimoji="1" lang="ja-JP" altLang="en-US" sz="1600" dirty="0"/>
              <a:t>ここに来るととても楽しそう。</a:t>
            </a:r>
            <a:endParaRPr kumimoji="1" lang="en-US" altLang="ja-JP" sz="1600" dirty="0"/>
          </a:p>
          <a:p>
            <a:r>
              <a:rPr lang="ja-JP" altLang="en-US" sz="1600" dirty="0"/>
              <a:t>・</a:t>
            </a:r>
            <a:r>
              <a:rPr kumimoji="1" lang="ja-JP" altLang="en-US" sz="1600" dirty="0"/>
              <a:t>土日あいている子育て支援室はないので助かります。</a:t>
            </a:r>
            <a:endParaRPr kumimoji="1" lang="en-US" altLang="ja-JP" sz="1600" dirty="0"/>
          </a:p>
          <a:p>
            <a:r>
              <a:rPr lang="ja-JP" altLang="en-US" sz="1600" dirty="0"/>
              <a:t>・</a:t>
            </a:r>
            <a:r>
              <a:rPr kumimoji="1" lang="ja-JP" altLang="en-US" sz="1600" dirty="0"/>
              <a:t>スタッフが常駐しているので安心して子供と過ごせ</a:t>
            </a:r>
            <a:endParaRPr kumimoji="1" lang="en-US" altLang="ja-JP" sz="1600" dirty="0"/>
          </a:p>
          <a:p>
            <a:r>
              <a:rPr lang="ja-JP" altLang="en-US" sz="1600" dirty="0"/>
              <a:t>　</a:t>
            </a:r>
            <a:r>
              <a:rPr kumimoji="1" lang="ja-JP" altLang="en-US" sz="1600" dirty="0"/>
              <a:t>る。</a:t>
            </a:r>
            <a:endParaRPr kumimoji="1" lang="en-US" altLang="ja-JP" sz="1600" dirty="0"/>
          </a:p>
          <a:p>
            <a:r>
              <a:rPr lang="ja-JP" altLang="en-US" sz="1600" dirty="0"/>
              <a:t>・</a:t>
            </a:r>
            <a:r>
              <a:rPr kumimoji="1" lang="ja-JP" altLang="en-US" sz="1600" dirty="0"/>
              <a:t>子どもも楽しみにしているし、親も安心できる。</a:t>
            </a:r>
            <a:endParaRPr kumimoji="1" lang="en-US" altLang="ja-JP" sz="1600" dirty="0"/>
          </a:p>
          <a:p>
            <a:r>
              <a:rPr lang="ja-JP" altLang="en-US" sz="1600" dirty="0"/>
              <a:t>・</a:t>
            </a:r>
            <a:r>
              <a:rPr kumimoji="1" lang="ja-JP" altLang="en-US" sz="1600" dirty="0"/>
              <a:t>子どもたちも楽しめている。私も気がねなく預ける</a:t>
            </a:r>
            <a:endParaRPr kumimoji="1" lang="en-US" altLang="ja-JP" sz="1600" dirty="0"/>
          </a:p>
          <a:p>
            <a:r>
              <a:rPr lang="ja-JP" altLang="en-US" sz="1600" dirty="0"/>
              <a:t>　</a:t>
            </a:r>
            <a:r>
              <a:rPr kumimoji="1" lang="ja-JP" altLang="en-US" sz="1600" dirty="0"/>
              <a:t>ことが出来る。</a:t>
            </a:r>
            <a:endParaRPr kumimoji="1" lang="en-US" altLang="ja-JP" sz="1600" dirty="0"/>
          </a:p>
          <a:p>
            <a:r>
              <a:rPr lang="ja-JP" altLang="en-US" sz="1600" dirty="0"/>
              <a:t>・</a:t>
            </a:r>
            <a:r>
              <a:rPr kumimoji="1" lang="ja-JP" altLang="en-US" sz="1600" dirty="0"/>
              <a:t>いつも子供が楽しく遊んでいる。</a:t>
            </a:r>
            <a:endParaRPr kumimoji="1" lang="en-US" altLang="ja-JP" sz="1600" dirty="0"/>
          </a:p>
          <a:p>
            <a:r>
              <a:rPr lang="ja-JP" altLang="en-US" sz="1600" dirty="0"/>
              <a:t>・</a:t>
            </a:r>
            <a:r>
              <a:rPr kumimoji="1" lang="ja-JP" altLang="en-US" sz="1600" dirty="0"/>
              <a:t>子どもがたくさん遊べるから。</a:t>
            </a:r>
            <a:endParaRPr kumimoji="1" lang="en-US" altLang="ja-JP" sz="1600" dirty="0"/>
          </a:p>
          <a:p>
            <a:r>
              <a:rPr lang="ja-JP" altLang="en-US" sz="1600" dirty="0"/>
              <a:t>・</a:t>
            </a:r>
            <a:r>
              <a:rPr kumimoji="1" lang="ja-JP" altLang="en-US" sz="1600" dirty="0"/>
              <a:t>家にないような玩具で、同じ年の子との交流をしな</a:t>
            </a:r>
            <a:endParaRPr kumimoji="1" lang="en-US" altLang="ja-JP" sz="1600" dirty="0"/>
          </a:p>
          <a:p>
            <a:r>
              <a:rPr lang="ja-JP" altLang="en-US" sz="1600" dirty="0"/>
              <a:t>　</a:t>
            </a:r>
            <a:r>
              <a:rPr kumimoji="1" lang="ja-JP" altLang="en-US" sz="1600" dirty="0"/>
              <a:t>がらあそぶことが出来るから。</a:t>
            </a:r>
            <a:endParaRPr kumimoji="1" lang="en-US" altLang="ja-JP" sz="1600" dirty="0"/>
          </a:p>
          <a:p>
            <a:r>
              <a:rPr lang="ja-JP" altLang="en-US" sz="1600" dirty="0"/>
              <a:t>・</a:t>
            </a:r>
            <a:r>
              <a:rPr kumimoji="1" lang="ja-JP" altLang="en-US" sz="1600" dirty="0"/>
              <a:t>子どもが楽しんでいるため。</a:t>
            </a:r>
            <a:endParaRPr kumimoji="1" lang="en-US" altLang="ja-JP" sz="1600" dirty="0"/>
          </a:p>
          <a:p>
            <a:r>
              <a:rPr lang="ja-JP" altLang="en-US" sz="1600" dirty="0"/>
              <a:t>・</a:t>
            </a:r>
            <a:r>
              <a:rPr kumimoji="1" lang="ja-JP" altLang="en-US" sz="1600" dirty="0"/>
              <a:t>家で子供と二人で過ごすよりも子供と向き合えたり、</a:t>
            </a:r>
            <a:endParaRPr kumimoji="1" lang="en-US" altLang="ja-JP" sz="1600" dirty="0"/>
          </a:p>
          <a:p>
            <a:r>
              <a:rPr lang="ja-JP" altLang="en-US" sz="1600" dirty="0"/>
              <a:t>　</a:t>
            </a:r>
            <a:r>
              <a:rPr kumimoji="1" lang="ja-JP" altLang="en-US" sz="1600" dirty="0"/>
              <a:t>一緒に遊ぶ良い時間を過ごせる。</a:t>
            </a:r>
            <a:endParaRPr kumimoji="1" lang="en-US" altLang="ja-JP" sz="1600" dirty="0"/>
          </a:p>
          <a:p>
            <a:r>
              <a:rPr lang="ja-JP" altLang="en-US" sz="1600" dirty="0"/>
              <a:t>・</a:t>
            </a:r>
            <a:r>
              <a:rPr kumimoji="1" lang="ja-JP" altLang="en-US" sz="1600" dirty="0"/>
              <a:t>施設内もとても清潔でスタッフの方たちもよく見て</a:t>
            </a:r>
            <a:endParaRPr kumimoji="1" lang="en-US" altLang="ja-JP" sz="1600" dirty="0"/>
          </a:p>
          <a:p>
            <a:r>
              <a:rPr lang="ja-JP" altLang="en-US" sz="1600" dirty="0"/>
              <a:t>　</a:t>
            </a:r>
            <a:r>
              <a:rPr kumimoji="1" lang="ja-JP" altLang="en-US" sz="1600" dirty="0"/>
              <a:t>くれて親もリフレッシュできる。子どももとても楽</a:t>
            </a:r>
            <a:endParaRPr kumimoji="1" lang="en-US" altLang="ja-JP" sz="1600" dirty="0"/>
          </a:p>
          <a:p>
            <a:r>
              <a:rPr lang="ja-JP" altLang="en-US" sz="1600" dirty="0"/>
              <a:t>　</a:t>
            </a:r>
            <a:r>
              <a:rPr kumimoji="1" lang="ja-JP" altLang="en-US" sz="1600" dirty="0"/>
              <a:t>しんで過ごしています。</a:t>
            </a:r>
            <a:endParaRPr kumimoji="1" lang="en-US" altLang="ja-JP" sz="1600" dirty="0"/>
          </a:p>
          <a:p>
            <a:endParaRPr kumimoji="1" lang="ja-JP" altLang="en-US" sz="1600" dirty="0"/>
          </a:p>
        </p:txBody>
      </p:sp>
      <p:sp>
        <p:nvSpPr>
          <p:cNvPr id="6" name="テキスト ボックス 5">
            <a:extLst>
              <a:ext uri="{FF2B5EF4-FFF2-40B4-BE49-F238E27FC236}">
                <a16:creationId xmlns:a16="http://schemas.microsoft.com/office/drawing/2014/main" id="{BC176BDD-299E-9A1B-93C5-88AD57673A13}"/>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a:t>
            </a:r>
            <a:r>
              <a:rPr lang="ja-JP" altLang="en-US" sz="2000" dirty="0">
                <a:latin typeface="HGP創英角ｺﾞｼｯｸUB" panose="020B0900000000000000" pitchFamily="50" charset="-128"/>
                <a:ea typeface="HGP創英角ｺﾞｼｯｸUB" panose="020B0900000000000000" pitchFamily="50" charset="-128"/>
              </a:rPr>
              <a:t>⑦</a:t>
            </a:r>
            <a:endParaRPr kumimoji="1"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2217189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298A47D9-FE98-9E00-9103-C1F9DA323424}"/>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利用者アンケート（すくっぴーひろば）⑧</a:t>
            </a:r>
          </a:p>
        </p:txBody>
      </p:sp>
      <p:sp>
        <p:nvSpPr>
          <p:cNvPr id="5" name="テキスト ボックス 4">
            <a:extLst>
              <a:ext uri="{FF2B5EF4-FFF2-40B4-BE49-F238E27FC236}">
                <a16:creationId xmlns:a16="http://schemas.microsoft.com/office/drawing/2014/main" id="{0D3F05DE-5050-CFDC-FC30-958ABBB8601F}"/>
              </a:ext>
            </a:extLst>
          </p:cNvPr>
          <p:cNvSpPr txBox="1"/>
          <p:nvPr/>
        </p:nvSpPr>
        <p:spPr>
          <a:xfrm>
            <a:off x="1007165" y="1038781"/>
            <a:ext cx="1934817" cy="369332"/>
          </a:xfrm>
          <a:prstGeom prst="rect">
            <a:avLst/>
          </a:prstGeom>
          <a:noFill/>
        </p:spPr>
        <p:txBody>
          <a:bodyPr wrap="square" rtlCol="0">
            <a:spAutoFit/>
          </a:bodyPr>
          <a:lstStyle/>
          <a:p>
            <a:r>
              <a:rPr kumimoji="1" lang="en-US" altLang="ja-JP" dirty="0">
                <a:latin typeface="HGP創英角ｺﾞｼｯｸUB" panose="020B0900000000000000" pitchFamily="50" charset="-128"/>
                <a:ea typeface="HGP創英角ｺﾞｼｯｸUB" panose="020B0900000000000000" pitchFamily="50" charset="-128"/>
              </a:rPr>
              <a:t>【Q17</a:t>
            </a:r>
            <a:r>
              <a:rPr kumimoji="1" lang="ja-JP" altLang="en-US" dirty="0">
                <a:latin typeface="HGP創英角ｺﾞｼｯｸUB" panose="020B0900000000000000" pitchFamily="50" charset="-128"/>
                <a:ea typeface="HGP創英角ｺﾞｼｯｸUB" panose="020B0900000000000000" pitchFamily="50" charset="-128"/>
              </a:rPr>
              <a:t>　満足度</a:t>
            </a:r>
            <a:r>
              <a:rPr kumimoji="1" lang="en-US" altLang="ja-JP" dirty="0">
                <a:latin typeface="HGP創英角ｺﾞｼｯｸUB" panose="020B0900000000000000" pitchFamily="50" charset="-128"/>
                <a:ea typeface="HGP創英角ｺﾞｼｯｸUB" panose="020B0900000000000000" pitchFamily="50" charset="-128"/>
              </a:rPr>
              <a:t>】</a:t>
            </a:r>
          </a:p>
        </p:txBody>
      </p:sp>
      <p:sp>
        <p:nvSpPr>
          <p:cNvPr id="6" name="テキスト ボックス 5">
            <a:extLst>
              <a:ext uri="{FF2B5EF4-FFF2-40B4-BE49-F238E27FC236}">
                <a16:creationId xmlns:a16="http://schemas.microsoft.com/office/drawing/2014/main" id="{58569F4D-2248-C8D1-E4A7-66656AD5C117}"/>
              </a:ext>
            </a:extLst>
          </p:cNvPr>
          <p:cNvSpPr txBox="1"/>
          <p:nvPr/>
        </p:nvSpPr>
        <p:spPr>
          <a:xfrm>
            <a:off x="649357" y="1408113"/>
            <a:ext cx="5261113" cy="5262979"/>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（満足している理由）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赤ちゃん用スペースと幼児用スペースと区切られて</a:t>
            </a:r>
            <a:endParaRPr kumimoji="1" lang="en-US" altLang="ja-JP" sz="1600" dirty="0"/>
          </a:p>
          <a:p>
            <a:r>
              <a:rPr lang="ja-JP" altLang="en-US" sz="1600" dirty="0"/>
              <a:t>　</a:t>
            </a:r>
            <a:r>
              <a:rPr kumimoji="1" lang="ja-JP" altLang="en-US" sz="1600" dirty="0"/>
              <a:t>いるので安心して遊ばせられるし、スタッフの方も</a:t>
            </a:r>
            <a:endParaRPr kumimoji="1" lang="en-US" altLang="ja-JP" sz="1600" dirty="0"/>
          </a:p>
          <a:p>
            <a:r>
              <a:rPr lang="ja-JP" altLang="en-US" sz="1600" dirty="0"/>
              <a:t>　</a:t>
            </a:r>
            <a:r>
              <a:rPr kumimoji="1" lang="ja-JP" altLang="en-US" sz="1600" dirty="0"/>
              <a:t>声をかけてくださるので、リフレッシュになる。</a:t>
            </a:r>
            <a:endParaRPr kumimoji="1" lang="en-US" altLang="ja-JP" sz="1600" dirty="0"/>
          </a:p>
          <a:p>
            <a:r>
              <a:rPr lang="ja-JP" altLang="en-US" sz="1600" dirty="0"/>
              <a:t>・</a:t>
            </a:r>
            <a:r>
              <a:rPr kumimoji="1" lang="ja-JP" altLang="en-US" sz="1600" dirty="0"/>
              <a:t>夕方の開館が早い。</a:t>
            </a:r>
            <a:endParaRPr kumimoji="1" lang="en-US" altLang="ja-JP" sz="1600" dirty="0"/>
          </a:p>
          <a:p>
            <a:r>
              <a:rPr lang="ja-JP" altLang="en-US" sz="1600" dirty="0"/>
              <a:t>・</a:t>
            </a:r>
            <a:r>
              <a:rPr kumimoji="1" lang="ja-JP" altLang="en-US" sz="1600" dirty="0"/>
              <a:t>住んでいる地域の子は少なく、ふれあう機会がない</a:t>
            </a:r>
            <a:endParaRPr kumimoji="1" lang="en-US" altLang="ja-JP" sz="1600" dirty="0"/>
          </a:p>
          <a:p>
            <a:r>
              <a:rPr lang="ja-JP" altLang="en-US" sz="1600" dirty="0"/>
              <a:t>　</a:t>
            </a:r>
            <a:r>
              <a:rPr kumimoji="1" lang="ja-JP" altLang="en-US" sz="1600" dirty="0"/>
              <a:t>が、ここに来ると様々な年の子とふれあうことがで</a:t>
            </a:r>
            <a:endParaRPr kumimoji="1" lang="en-US" altLang="ja-JP" sz="1600" dirty="0"/>
          </a:p>
          <a:p>
            <a:r>
              <a:rPr lang="ja-JP" altLang="en-US" sz="1600" dirty="0"/>
              <a:t>　</a:t>
            </a:r>
            <a:r>
              <a:rPr kumimoji="1" lang="ja-JP" altLang="en-US" sz="1600" dirty="0"/>
              <a:t>きる。先生もひろばにいて安心。</a:t>
            </a:r>
            <a:endParaRPr kumimoji="1" lang="en-US" altLang="ja-JP" sz="1600" dirty="0"/>
          </a:p>
          <a:p>
            <a:r>
              <a:rPr lang="ja-JP" altLang="en-US" sz="1600" dirty="0"/>
              <a:t>・</a:t>
            </a:r>
            <a:r>
              <a:rPr kumimoji="1" lang="ja-JP" altLang="en-US" sz="1600" dirty="0"/>
              <a:t>あたたかい。</a:t>
            </a:r>
            <a:endParaRPr kumimoji="1" lang="en-US" altLang="ja-JP" sz="1600" dirty="0"/>
          </a:p>
          <a:p>
            <a:r>
              <a:rPr lang="ja-JP" altLang="en-US" sz="1600" dirty="0"/>
              <a:t>・</a:t>
            </a:r>
            <a:r>
              <a:rPr kumimoji="1" lang="ja-JP" altLang="en-US" sz="1600" dirty="0"/>
              <a:t>子どもがのびのび遊べるため。</a:t>
            </a:r>
            <a:endParaRPr kumimoji="1" lang="en-US" altLang="ja-JP" sz="1600" dirty="0"/>
          </a:p>
          <a:p>
            <a:r>
              <a:rPr lang="ja-JP" altLang="en-US" sz="1600" dirty="0"/>
              <a:t>・</a:t>
            </a:r>
            <a:r>
              <a:rPr kumimoji="1" lang="ja-JP" altLang="en-US" sz="1600" dirty="0"/>
              <a:t>家庭に無い遊具で無料で遊ばせられるから。</a:t>
            </a:r>
            <a:endParaRPr kumimoji="1" lang="en-US" altLang="ja-JP" sz="1600" dirty="0"/>
          </a:p>
          <a:p>
            <a:r>
              <a:rPr lang="ja-JP" altLang="en-US" sz="1600" dirty="0"/>
              <a:t>・</a:t>
            </a:r>
            <a:r>
              <a:rPr kumimoji="1" lang="ja-JP" altLang="en-US" sz="1600" dirty="0"/>
              <a:t>多賀城の児童館に比べて良質のおもちゃがたくさん</a:t>
            </a:r>
            <a:endParaRPr kumimoji="1" lang="en-US" altLang="ja-JP" sz="1600" dirty="0"/>
          </a:p>
          <a:p>
            <a:r>
              <a:rPr lang="ja-JP" altLang="en-US" sz="1600" dirty="0"/>
              <a:t>　</a:t>
            </a:r>
            <a:r>
              <a:rPr kumimoji="1" lang="ja-JP" altLang="en-US" sz="1600" dirty="0"/>
              <a:t>あるので遊べます。</a:t>
            </a:r>
            <a:endParaRPr kumimoji="1" lang="en-US" altLang="ja-JP" sz="1600" dirty="0"/>
          </a:p>
          <a:p>
            <a:r>
              <a:rPr lang="ja-JP" altLang="en-US" sz="1600" dirty="0"/>
              <a:t>・</a:t>
            </a:r>
            <a:r>
              <a:rPr kumimoji="1" lang="ja-JP" altLang="en-US" sz="1600" dirty="0"/>
              <a:t>おもちゃが多い。スタッフの方が多く声が掛けやす</a:t>
            </a:r>
            <a:endParaRPr kumimoji="1" lang="en-US" altLang="ja-JP" sz="1600" dirty="0"/>
          </a:p>
          <a:p>
            <a:r>
              <a:rPr lang="ja-JP" altLang="en-US" sz="1600" dirty="0"/>
              <a:t>　</a:t>
            </a:r>
            <a:r>
              <a:rPr kumimoji="1" lang="ja-JP" altLang="en-US" sz="1600" dirty="0"/>
              <a:t>い。</a:t>
            </a:r>
            <a:endParaRPr kumimoji="1" lang="en-US" altLang="ja-JP" sz="1600" dirty="0"/>
          </a:p>
          <a:p>
            <a:r>
              <a:rPr lang="ja-JP" altLang="en-US" sz="1600" dirty="0"/>
              <a:t>・</a:t>
            </a:r>
            <a:r>
              <a:rPr kumimoji="1" lang="ja-JP" altLang="en-US" sz="1600" dirty="0"/>
              <a:t>たくさん声を掛けてもらえている。</a:t>
            </a:r>
            <a:endParaRPr kumimoji="1" lang="en-US" altLang="ja-JP" sz="1600" dirty="0"/>
          </a:p>
          <a:p>
            <a:r>
              <a:rPr lang="ja-JP" altLang="en-US" sz="1600" dirty="0"/>
              <a:t>・</a:t>
            </a:r>
            <a:r>
              <a:rPr kumimoji="1" lang="ja-JP" altLang="en-US" sz="1600" dirty="0"/>
              <a:t>スタッフの対応が良い。</a:t>
            </a:r>
            <a:endParaRPr kumimoji="1" lang="en-US" altLang="ja-JP" sz="1600" dirty="0"/>
          </a:p>
          <a:p>
            <a:r>
              <a:rPr lang="ja-JP" altLang="en-US" sz="1600" dirty="0"/>
              <a:t>・</a:t>
            </a:r>
            <a:r>
              <a:rPr kumimoji="1" lang="ja-JP" altLang="en-US" sz="1600" dirty="0"/>
              <a:t>いろいろなおもちゃがあったり、子どもも楽しそう。</a:t>
            </a:r>
            <a:endParaRPr kumimoji="1" lang="en-US" altLang="ja-JP" sz="1600" dirty="0"/>
          </a:p>
          <a:p>
            <a:r>
              <a:rPr lang="ja-JP" altLang="en-US" sz="1600" dirty="0"/>
              <a:t>　</a:t>
            </a:r>
            <a:r>
              <a:rPr kumimoji="1" lang="ja-JP" altLang="en-US" sz="1600" dirty="0"/>
              <a:t>様々な人と関われるのでこの成長によい。</a:t>
            </a:r>
            <a:endParaRPr kumimoji="1" lang="en-US" altLang="ja-JP" sz="1600" dirty="0"/>
          </a:p>
          <a:p>
            <a:r>
              <a:rPr lang="ja-JP" altLang="en-US" sz="1600" dirty="0"/>
              <a:t>・</a:t>
            </a:r>
            <a:r>
              <a:rPr kumimoji="1" lang="ja-JP" altLang="en-US" sz="1600" dirty="0"/>
              <a:t>子どもが楽しそうに遊んでいるため。</a:t>
            </a:r>
            <a:endParaRPr kumimoji="1" lang="en-US" altLang="ja-JP" sz="1600" dirty="0"/>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7" name="テキスト ボックス 6">
            <a:extLst>
              <a:ext uri="{FF2B5EF4-FFF2-40B4-BE49-F238E27FC236}">
                <a16:creationId xmlns:a16="http://schemas.microsoft.com/office/drawing/2014/main" id="{2E4268CC-8090-A9FD-0603-227C52B3B46A}"/>
              </a:ext>
            </a:extLst>
          </p:cNvPr>
          <p:cNvSpPr txBox="1"/>
          <p:nvPr/>
        </p:nvSpPr>
        <p:spPr>
          <a:xfrm>
            <a:off x="6453811" y="1654334"/>
            <a:ext cx="5261113" cy="5016758"/>
          </a:xfrm>
          <a:prstGeom prst="rect">
            <a:avLst/>
          </a:prstGeom>
          <a:noFill/>
        </p:spPr>
        <p:txBody>
          <a:bodyPr wrap="square" rtlCol="0">
            <a:spAutoFit/>
          </a:bodyPr>
          <a:lstStyle/>
          <a:p>
            <a:r>
              <a:rPr lang="ja-JP" altLang="en-US" sz="1600" dirty="0"/>
              <a:t>・</a:t>
            </a:r>
            <a:r>
              <a:rPr kumimoji="1" lang="ja-JP" altLang="en-US" sz="1600" dirty="0"/>
              <a:t>子どもが無料で安全に遊べるので。</a:t>
            </a:r>
            <a:endParaRPr kumimoji="1" lang="en-US" altLang="ja-JP" sz="1600" dirty="0"/>
          </a:p>
          <a:p>
            <a:r>
              <a:rPr lang="ja-JP" altLang="en-US" sz="1600" dirty="0"/>
              <a:t>・</a:t>
            </a:r>
            <a:r>
              <a:rPr kumimoji="1" lang="ja-JP" altLang="en-US" sz="1600" dirty="0"/>
              <a:t>スタッフの方のホスピタリティが高く、安心して</a:t>
            </a:r>
            <a:endParaRPr kumimoji="1" lang="en-US" altLang="ja-JP" sz="1600" dirty="0"/>
          </a:p>
          <a:p>
            <a:r>
              <a:rPr lang="ja-JP" altLang="en-US" sz="1600" dirty="0"/>
              <a:t>　</a:t>
            </a:r>
            <a:r>
              <a:rPr kumimoji="1" lang="ja-JP" altLang="en-US" sz="1600" dirty="0"/>
              <a:t>利用できました。</a:t>
            </a:r>
            <a:endParaRPr kumimoji="1" lang="en-US" altLang="ja-JP" sz="1600" dirty="0"/>
          </a:p>
          <a:p>
            <a:r>
              <a:rPr lang="ja-JP" altLang="en-US" sz="1600" dirty="0"/>
              <a:t>・</a:t>
            </a:r>
            <a:r>
              <a:rPr kumimoji="1" lang="ja-JP" altLang="en-US" sz="1600" dirty="0"/>
              <a:t>来館するといつも職員の方が声を掛けてくださるの</a:t>
            </a:r>
            <a:endParaRPr kumimoji="1" lang="en-US" altLang="ja-JP" sz="1600" dirty="0"/>
          </a:p>
          <a:p>
            <a:r>
              <a:rPr lang="ja-JP" altLang="en-US" sz="1600" dirty="0"/>
              <a:t>　</a:t>
            </a:r>
            <a:r>
              <a:rPr kumimoji="1" lang="ja-JP" altLang="en-US" sz="1600" dirty="0"/>
              <a:t>で安心して利用出来ます。</a:t>
            </a:r>
            <a:endParaRPr kumimoji="1" lang="en-US" altLang="ja-JP" sz="1600" dirty="0"/>
          </a:p>
          <a:p>
            <a:r>
              <a:rPr lang="ja-JP" altLang="en-US" sz="1600" dirty="0"/>
              <a:t>・</a:t>
            </a:r>
            <a:r>
              <a:rPr kumimoji="1" lang="ja-JP" altLang="en-US" sz="1600" dirty="0"/>
              <a:t>一時預かりの際、とても親切に子どもを見守って頂</a:t>
            </a:r>
            <a:endParaRPr kumimoji="1" lang="en-US" altLang="ja-JP" sz="1600" dirty="0"/>
          </a:p>
          <a:p>
            <a:r>
              <a:rPr lang="ja-JP" altLang="en-US" sz="1600" dirty="0"/>
              <a:t>　</a:t>
            </a:r>
            <a:r>
              <a:rPr kumimoji="1" lang="ja-JP" altLang="en-US" sz="1600" dirty="0"/>
              <a:t>きました。</a:t>
            </a:r>
            <a:endParaRPr kumimoji="1" lang="en-US" altLang="ja-JP" sz="1600" dirty="0"/>
          </a:p>
          <a:p>
            <a:r>
              <a:rPr lang="ja-JP" altLang="en-US" sz="1600" dirty="0"/>
              <a:t>・</a:t>
            </a:r>
            <a:r>
              <a:rPr kumimoji="1" lang="ja-JP" altLang="en-US" sz="1600" dirty="0"/>
              <a:t>満足しているから。</a:t>
            </a:r>
            <a:endParaRPr kumimoji="1" lang="en-US" altLang="ja-JP" sz="1600" dirty="0"/>
          </a:p>
          <a:p>
            <a:r>
              <a:rPr lang="ja-JP" altLang="en-US" sz="1600" dirty="0"/>
              <a:t>・</a:t>
            </a:r>
            <a:r>
              <a:rPr kumimoji="1" lang="ja-JP" altLang="en-US" sz="1600" dirty="0"/>
              <a:t>遊ぶものも多く、職員の方も見てくださるので。</a:t>
            </a:r>
            <a:endParaRPr kumimoji="1" lang="en-US" altLang="ja-JP" sz="1600" dirty="0"/>
          </a:p>
          <a:p>
            <a:r>
              <a:rPr lang="ja-JP" altLang="en-US" sz="1600" dirty="0"/>
              <a:t>・</a:t>
            </a:r>
            <a:r>
              <a:rPr kumimoji="1" lang="ja-JP" altLang="en-US" sz="1600" dirty="0"/>
              <a:t>子どもが体を動かす機会を作ってもらっているので。</a:t>
            </a:r>
            <a:endParaRPr kumimoji="1" lang="en-US" altLang="ja-JP" sz="1600" dirty="0"/>
          </a:p>
          <a:p>
            <a:r>
              <a:rPr lang="ja-JP" altLang="en-US" sz="1600" dirty="0"/>
              <a:t>・</a:t>
            </a:r>
            <a:r>
              <a:rPr kumimoji="1" lang="ja-JP" altLang="en-US" sz="1600" dirty="0"/>
              <a:t>来館することで子どもも楽しく遊べて、親もリフ</a:t>
            </a:r>
            <a:endParaRPr kumimoji="1" lang="en-US" altLang="ja-JP" sz="1600" dirty="0"/>
          </a:p>
          <a:p>
            <a:r>
              <a:rPr lang="ja-JP" altLang="en-US" sz="1600" dirty="0"/>
              <a:t>　</a:t>
            </a:r>
            <a:r>
              <a:rPr kumimoji="1" lang="ja-JP" altLang="en-US" sz="1600" dirty="0"/>
              <a:t>レッシュできている。</a:t>
            </a:r>
            <a:endParaRPr kumimoji="1" lang="en-US" altLang="ja-JP" sz="1600" dirty="0"/>
          </a:p>
          <a:p>
            <a:r>
              <a:rPr lang="ja-JP" altLang="en-US" sz="1600" dirty="0"/>
              <a:t>・</a:t>
            </a:r>
            <a:r>
              <a:rPr kumimoji="1" lang="ja-JP" altLang="en-US" sz="1600" dirty="0"/>
              <a:t>娘が楽しそうに遊んでいるから。</a:t>
            </a:r>
            <a:endParaRPr kumimoji="1" lang="en-US" altLang="ja-JP" sz="1600" dirty="0"/>
          </a:p>
          <a:p>
            <a:r>
              <a:rPr lang="ja-JP" altLang="en-US" sz="1600" dirty="0"/>
              <a:t>・</a:t>
            </a:r>
            <a:r>
              <a:rPr kumimoji="1" lang="ja-JP" altLang="en-US" sz="1600" dirty="0"/>
              <a:t>スタッフの方がとても親切で、子どもも楽しく遊ん</a:t>
            </a:r>
            <a:endParaRPr kumimoji="1" lang="en-US" altLang="ja-JP" sz="1600" dirty="0"/>
          </a:p>
          <a:p>
            <a:r>
              <a:rPr lang="ja-JP" altLang="en-US" sz="1600" dirty="0"/>
              <a:t>　</a:t>
            </a:r>
            <a:r>
              <a:rPr kumimoji="1" lang="ja-JP" altLang="en-US" sz="1600" dirty="0"/>
              <a:t>でいるから。</a:t>
            </a:r>
            <a:endParaRPr kumimoji="1" lang="en-US" altLang="ja-JP" sz="1600" dirty="0"/>
          </a:p>
          <a:p>
            <a:r>
              <a:rPr lang="ja-JP" altLang="en-US" sz="1600" dirty="0"/>
              <a:t>・</a:t>
            </a:r>
            <a:r>
              <a:rPr kumimoji="1" lang="ja-JP" altLang="en-US" sz="1600" dirty="0"/>
              <a:t>子どもの遊び目的で利用しており、十分だから。</a:t>
            </a:r>
            <a:endParaRPr kumimoji="1" lang="en-US" altLang="ja-JP" sz="1600" dirty="0"/>
          </a:p>
          <a:p>
            <a:r>
              <a:rPr lang="ja-JP" altLang="en-US" sz="1600" dirty="0"/>
              <a:t>・</a:t>
            </a:r>
            <a:r>
              <a:rPr kumimoji="1" lang="ja-JP" altLang="en-US" sz="1600" dirty="0"/>
              <a:t>子どもが楽しそうなので。</a:t>
            </a:r>
            <a:endParaRPr kumimoji="1" lang="en-US" altLang="ja-JP" sz="1600" dirty="0"/>
          </a:p>
          <a:p>
            <a:r>
              <a:rPr lang="ja-JP" altLang="en-US" sz="1600" dirty="0"/>
              <a:t>・</a:t>
            </a:r>
            <a:r>
              <a:rPr kumimoji="1" lang="ja-JP" altLang="en-US" sz="1600" dirty="0"/>
              <a:t>子どもたちが楽しく遊べています。ありがとうございます。</a:t>
            </a:r>
            <a:endParaRPr kumimoji="1" lang="en-US" altLang="ja-JP" sz="1600" dirty="0"/>
          </a:p>
          <a:p>
            <a:endParaRPr kumimoji="1" lang="en-US" altLang="ja-JP" sz="1600" dirty="0"/>
          </a:p>
        </p:txBody>
      </p:sp>
    </p:spTree>
    <p:extLst>
      <p:ext uri="{BB962C8B-B14F-4D97-AF65-F5344CB8AC3E}">
        <p14:creationId xmlns:p14="http://schemas.microsoft.com/office/powerpoint/2010/main" val="2901826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2E836E8-EB77-ECCE-CA75-22D9FB9AF0BE}"/>
              </a:ext>
            </a:extLst>
          </p:cNvPr>
          <p:cNvSpPr txBox="1"/>
          <p:nvPr/>
        </p:nvSpPr>
        <p:spPr>
          <a:xfrm>
            <a:off x="3803374" y="318052"/>
            <a:ext cx="4585252" cy="400110"/>
          </a:xfrm>
          <a:prstGeom prst="rect">
            <a:avLst/>
          </a:prstGeom>
          <a:noFill/>
        </p:spPr>
        <p:txBody>
          <a:bodyPr wrap="square" rtlCol="0">
            <a:spAutoFit/>
          </a:bodyPr>
          <a:lstStyle/>
          <a:p>
            <a:r>
              <a:rPr kumimoji="1" lang="ja-JP" altLang="en-US" sz="2000" dirty="0">
                <a:latin typeface="HGP創英角ｺﾞｼｯｸUB" panose="020B0900000000000000" pitchFamily="50" charset="-128"/>
                <a:ea typeface="HGP創英角ｺﾞｼｯｸUB" panose="020B0900000000000000" pitchFamily="50" charset="-128"/>
              </a:rPr>
              <a:t>利用者アンケート（すくっぴーひろば）⑨</a:t>
            </a:r>
          </a:p>
        </p:txBody>
      </p:sp>
      <p:sp>
        <p:nvSpPr>
          <p:cNvPr id="6" name="テキスト ボックス 5">
            <a:extLst>
              <a:ext uri="{FF2B5EF4-FFF2-40B4-BE49-F238E27FC236}">
                <a16:creationId xmlns:a16="http://schemas.microsoft.com/office/drawing/2014/main" id="{85A5D435-8412-2C22-73E1-CB4AF062E70F}"/>
              </a:ext>
            </a:extLst>
          </p:cNvPr>
          <p:cNvSpPr txBox="1"/>
          <p:nvPr/>
        </p:nvSpPr>
        <p:spPr>
          <a:xfrm>
            <a:off x="636105" y="1182826"/>
            <a:ext cx="5261113" cy="2062103"/>
          </a:xfrm>
          <a:prstGeom prst="rect">
            <a:avLst/>
          </a:prstGeom>
          <a:noFill/>
        </p:spPr>
        <p:txBody>
          <a:bodyPr wrap="square" rtlCol="0">
            <a:spAutoFit/>
          </a:bodyPr>
          <a:lstStyle/>
          <a:p>
            <a:r>
              <a:rPr kumimoji="1" lang="ja-JP" altLang="en-US" sz="1600" dirty="0">
                <a:latin typeface="HGPｺﾞｼｯｸM" panose="020B0600000000000000" pitchFamily="50" charset="-128"/>
                <a:ea typeface="HGPｺﾞｼｯｸM" panose="020B0600000000000000" pitchFamily="50" charset="-128"/>
              </a:rPr>
              <a:t>（満足している理由）</a:t>
            </a:r>
            <a:endParaRPr kumimoji="1" lang="en-US" altLang="ja-JP" sz="1600" dirty="0">
              <a:latin typeface="HGPｺﾞｼｯｸM" panose="020B0600000000000000" pitchFamily="50" charset="-128"/>
              <a:ea typeface="HGPｺﾞｼｯｸM" panose="020B0600000000000000" pitchFamily="50" charset="-128"/>
            </a:endParaRPr>
          </a:p>
          <a:p>
            <a:r>
              <a:rPr lang="ja-JP" altLang="en-US" sz="1600" dirty="0"/>
              <a:t>・</a:t>
            </a:r>
            <a:r>
              <a:rPr kumimoji="1" lang="ja-JP" altLang="en-US" sz="1600" dirty="0"/>
              <a:t>広いところで遊ばせたかったので、その点について</a:t>
            </a:r>
            <a:endParaRPr kumimoji="1" lang="en-US" altLang="ja-JP" sz="1600" dirty="0"/>
          </a:p>
          <a:p>
            <a:r>
              <a:rPr lang="ja-JP" altLang="en-US" sz="1600" dirty="0"/>
              <a:t>　</a:t>
            </a:r>
            <a:r>
              <a:rPr kumimoji="1" lang="ja-JP" altLang="en-US" sz="1600" dirty="0"/>
              <a:t>は満足です。</a:t>
            </a:r>
            <a:endParaRPr kumimoji="1" lang="en-US" altLang="ja-JP" sz="1600" dirty="0"/>
          </a:p>
          <a:p>
            <a:r>
              <a:rPr lang="ja-JP" altLang="en-US" sz="1600" dirty="0"/>
              <a:t>・</a:t>
            </a:r>
            <a:r>
              <a:rPr kumimoji="1" lang="ja-JP" altLang="en-US" sz="1600" dirty="0"/>
              <a:t>雨の日も寒い日も快適に遊べるから。</a:t>
            </a:r>
            <a:endParaRPr kumimoji="1" lang="en-US" altLang="ja-JP" sz="1600" dirty="0"/>
          </a:p>
          <a:p>
            <a:r>
              <a:rPr lang="ja-JP" altLang="en-US" sz="1600" dirty="0"/>
              <a:t>・</a:t>
            </a:r>
            <a:r>
              <a:rPr kumimoji="1" lang="ja-JP" altLang="en-US" sz="1600" dirty="0"/>
              <a:t>子どもが安全に楽しめている。</a:t>
            </a:r>
            <a:endParaRPr kumimoji="1" lang="en-US" altLang="ja-JP" sz="1600" dirty="0"/>
          </a:p>
          <a:p>
            <a:r>
              <a:rPr lang="ja-JP" altLang="en-US" sz="1600" dirty="0"/>
              <a:t>・</a:t>
            </a:r>
            <a:r>
              <a:rPr kumimoji="1" lang="ja-JP" altLang="en-US" sz="1600" dirty="0"/>
              <a:t>施設もキレイでとてもいいと思います。もっと体を</a:t>
            </a:r>
            <a:endParaRPr kumimoji="1" lang="en-US" altLang="ja-JP" sz="1600" dirty="0"/>
          </a:p>
          <a:p>
            <a:r>
              <a:rPr lang="ja-JP" altLang="en-US" sz="1600" dirty="0"/>
              <a:t>　</a:t>
            </a:r>
            <a:r>
              <a:rPr kumimoji="1" lang="ja-JP" altLang="en-US" sz="1600" dirty="0"/>
              <a:t>動かせる遊具があったらいいなと思います。</a:t>
            </a:r>
          </a:p>
          <a:p>
            <a:endParaRPr kumimoji="1" lang="en-US" altLang="ja-JP" sz="1600" dirty="0">
              <a:latin typeface="HGPｺﾞｼｯｸM" panose="020B0600000000000000" pitchFamily="50" charset="-128"/>
              <a:ea typeface="HGPｺﾞｼｯｸM" panose="020B0600000000000000" pitchFamily="50" charset="-128"/>
            </a:endParaRPr>
          </a:p>
        </p:txBody>
      </p:sp>
      <p:sp>
        <p:nvSpPr>
          <p:cNvPr id="7" name="テキスト ボックス 6">
            <a:extLst>
              <a:ext uri="{FF2B5EF4-FFF2-40B4-BE49-F238E27FC236}">
                <a16:creationId xmlns:a16="http://schemas.microsoft.com/office/drawing/2014/main" id="{16E8185F-8A3D-CAA1-BD0F-7EFB09DCE6EC}"/>
              </a:ext>
            </a:extLst>
          </p:cNvPr>
          <p:cNvSpPr txBox="1"/>
          <p:nvPr/>
        </p:nvSpPr>
        <p:spPr>
          <a:xfrm>
            <a:off x="6652590" y="1012277"/>
            <a:ext cx="1934817" cy="369332"/>
          </a:xfrm>
          <a:prstGeom prst="rect">
            <a:avLst/>
          </a:prstGeom>
          <a:noFill/>
        </p:spPr>
        <p:txBody>
          <a:bodyPr wrap="square" rtlCol="0">
            <a:spAutoFit/>
          </a:bodyPr>
          <a:lstStyle/>
          <a:p>
            <a:r>
              <a:rPr kumimoji="1" lang="en-US" altLang="ja-JP" dirty="0">
                <a:latin typeface="HGP創英角ｺﾞｼｯｸUB" panose="020B0900000000000000" pitchFamily="50" charset="-128"/>
                <a:ea typeface="HGP創英角ｺﾞｼｯｸUB" panose="020B0900000000000000" pitchFamily="50" charset="-128"/>
              </a:rPr>
              <a:t>【</a:t>
            </a:r>
            <a:r>
              <a:rPr kumimoji="1" lang="ja-JP" altLang="en-US" dirty="0">
                <a:latin typeface="HGP創英角ｺﾞｼｯｸUB" panose="020B0900000000000000" pitchFamily="50" charset="-128"/>
                <a:ea typeface="HGP創英角ｺﾞｼｯｸUB" panose="020B0900000000000000" pitchFamily="50" charset="-128"/>
              </a:rPr>
              <a:t>ご意見等</a:t>
            </a:r>
            <a:r>
              <a:rPr kumimoji="1" lang="en-US" altLang="ja-JP" dirty="0">
                <a:latin typeface="HGP創英角ｺﾞｼｯｸUB" panose="020B0900000000000000" pitchFamily="50" charset="-128"/>
                <a:ea typeface="HGP創英角ｺﾞｼｯｸUB" panose="020B0900000000000000" pitchFamily="50" charset="-128"/>
              </a:rPr>
              <a:t>】</a:t>
            </a:r>
          </a:p>
        </p:txBody>
      </p:sp>
      <p:sp>
        <p:nvSpPr>
          <p:cNvPr id="8" name="テキスト ボックス 7">
            <a:extLst>
              <a:ext uri="{FF2B5EF4-FFF2-40B4-BE49-F238E27FC236}">
                <a16:creationId xmlns:a16="http://schemas.microsoft.com/office/drawing/2014/main" id="{CB349EAC-72CE-8A7E-63B0-E908EA0C6B1F}"/>
              </a:ext>
            </a:extLst>
          </p:cNvPr>
          <p:cNvSpPr txBox="1"/>
          <p:nvPr/>
        </p:nvSpPr>
        <p:spPr>
          <a:xfrm>
            <a:off x="6294782" y="1381609"/>
            <a:ext cx="5261113" cy="5016758"/>
          </a:xfrm>
          <a:prstGeom prst="rect">
            <a:avLst/>
          </a:prstGeom>
          <a:noFill/>
        </p:spPr>
        <p:txBody>
          <a:bodyPr wrap="square" rtlCol="0">
            <a:spAutoFit/>
          </a:bodyPr>
          <a:lstStyle/>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乳幼児はコンサートホールに入れないので生の楽器</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の音色をきかせるのが難しい。幼児もきかせたいが</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昼寝の時間があるので午前中にコンサートを企画</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して欲しい。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多賀城市へ</a:t>
            </a:r>
          </a:p>
          <a:p>
            <a:pPr algn="just"/>
            <a:r>
              <a:rPr lang="ja-JP" altLang="en-US"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年の差がある兄弟の保育料をどうにかして下さい。</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未就学児のみカウントは納得いかない。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年の差があいてもかかるのは一緒です。</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不妊の人への理解を。</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上の子の時によく利用していたが、コロナもあって</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なかなか来ることができず、久しぶりに下の子と</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来ました。塩釜には、ここまで大きな室内遊び場は</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ないので、市外への情報提供も出来ればお願いした</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いです。</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今のイベントでも満足していますが、イベントは</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数多くあるとうれしいです。</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もう少し開館時間を延ばしてほしい。（</a:t>
            </a:r>
            <a:r>
              <a:rPr lang="en-US" altLang="ja-JP" sz="1600" kern="100" dirty="0" err="1">
                <a:effectLst/>
                <a:latin typeface="游ゴシック" panose="020B0400000000000000" pitchFamily="50" charset="-128"/>
                <a:ea typeface="游ゴシック" panose="020B0400000000000000" pitchFamily="50" charset="-128"/>
                <a:cs typeface="Times New Roman" panose="02020603050405020304" pitchFamily="18" charset="0"/>
              </a:rPr>
              <a:t>etc</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…17</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00</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まで）工作ができるイベントを増やしてほしい。</a:t>
            </a: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今後も市外から遊びに来ることがあると思いますが</a:t>
            </a:r>
            <a:endParaRPr lang="en-US"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r>
              <a:rPr lang="ja-JP" altLang="en-US" sz="1600" kern="100" dirty="0">
                <a:latin typeface="游ゴシック" panose="020B0400000000000000" pitchFamily="50" charset="-128"/>
                <a:ea typeface="游ゴシック" panose="020B0400000000000000" pitchFamily="50" charset="-128"/>
                <a:cs typeface="Times New Roman" panose="02020603050405020304" pitchFamily="18" charset="0"/>
              </a:rPr>
              <a:t>　</a:t>
            </a:r>
            <a:r>
              <a:rPr lang="ja-JP" altLang="ja-JP" sz="1600" kern="100" dirty="0">
                <a:effectLst/>
                <a:latin typeface="游ゴシック" panose="020B0400000000000000" pitchFamily="50" charset="-128"/>
                <a:ea typeface="游ゴシック" panose="020B0400000000000000" pitchFamily="50" charset="-128"/>
                <a:cs typeface="Times New Roman" panose="02020603050405020304" pitchFamily="18" charset="0"/>
              </a:rPr>
              <a:t>よろしくお願いします。</a:t>
            </a:r>
          </a:p>
        </p:txBody>
      </p:sp>
    </p:spTree>
    <p:extLst>
      <p:ext uri="{BB962C8B-B14F-4D97-AF65-F5344CB8AC3E}">
        <p14:creationId xmlns:p14="http://schemas.microsoft.com/office/powerpoint/2010/main" val="12095536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3953</Words>
  <Application>Microsoft Office PowerPoint</Application>
  <PresentationFormat>ワイド画面</PresentationFormat>
  <Paragraphs>413</Paragraphs>
  <Slides>12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12</vt:i4>
      </vt:variant>
    </vt:vector>
  </HeadingPairs>
  <TitlesOfParts>
    <vt:vector size="18" baseType="lpstr">
      <vt:lpstr>HGPｺﾞｼｯｸM</vt:lpstr>
      <vt:lpstr>HGP創英角ｺﾞｼｯｸUB</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tks002</dc:creator>
  <cp:lastModifiedBy>tks001</cp:lastModifiedBy>
  <cp:revision>8</cp:revision>
  <cp:lastPrinted>2023-04-16T08:25:57Z</cp:lastPrinted>
  <dcterms:created xsi:type="dcterms:W3CDTF">2023-04-14T02:54:16Z</dcterms:created>
  <dcterms:modified xsi:type="dcterms:W3CDTF">2023-04-16T08:28:23Z</dcterms:modified>
</cp:coreProperties>
</file>